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1" r:id="rId3"/>
    <p:sldId id="259" r:id="rId4"/>
    <p:sldId id="260" r:id="rId5"/>
    <p:sldId id="264" r:id="rId6"/>
    <p:sldId id="261" r:id="rId7"/>
    <p:sldId id="263" r:id="rId8"/>
    <p:sldId id="266" r:id="rId9"/>
    <p:sldId id="265" r:id="rId10"/>
    <p:sldId id="267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vina Iannelli" userId="58ae504cca8fcd48" providerId="LiveId" clId="{020BEC8E-3033-4009-82BB-956C23FA9113}"/>
    <pc:docChg chg="undo custSel modSld">
      <pc:chgData name="vivina Iannelli" userId="58ae504cca8fcd48" providerId="LiveId" clId="{020BEC8E-3033-4009-82BB-956C23FA9113}" dt="2021-10-11T08:59:38.687" v="1124" actId="20577"/>
      <pc:docMkLst>
        <pc:docMk/>
      </pc:docMkLst>
      <pc:sldChg chg="addSp delSp modSp mod">
        <pc:chgData name="vivina Iannelli" userId="58ae504cca8fcd48" providerId="LiveId" clId="{020BEC8E-3033-4009-82BB-956C23FA9113}" dt="2021-09-05T15:23:34.094" v="827" actId="14100"/>
        <pc:sldMkLst>
          <pc:docMk/>
          <pc:sldMk cId="0" sldId="256"/>
        </pc:sldMkLst>
        <pc:spChg chg="mod">
          <ac:chgData name="vivina Iannelli" userId="58ae504cca8fcd48" providerId="LiveId" clId="{020BEC8E-3033-4009-82BB-956C23FA9113}" dt="2021-09-05T15:20:58.495" v="818" actId="20577"/>
          <ac:spMkLst>
            <pc:docMk/>
            <pc:sldMk cId="0" sldId="256"/>
            <ac:spMk id="3" creationId="{00000000-0000-0000-0000-000000000000}"/>
          </ac:spMkLst>
        </pc:spChg>
        <pc:picChg chg="mod">
          <ac:chgData name="vivina Iannelli" userId="58ae504cca8fcd48" providerId="LiveId" clId="{020BEC8E-3033-4009-82BB-956C23FA9113}" dt="2021-09-05T15:21:05.738" v="819" actId="1076"/>
          <ac:picMkLst>
            <pc:docMk/>
            <pc:sldMk cId="0" sldId="256"/>
            <ac:picMk id="2" creationId="{00000000-0000-0000-0000-000000000000}"/>
          </ac:picMkLst>
        </pc:picChg>
        <pc:picChg chg="add mod">
          <ac:chgData name="vivina Iannelli" userId="58ae504cca8fcd48" providerId="LiveId" clId="{020BEC8E-3033-4009-82BB-956C23FA9113}" dt="2021-09-05T15:23:16.603" v="826" actId="14100"/>
          <ac:picMkLst>
            <pc:docMk/>
            <pc:sldMk cId="0" sldId="256"/>
            <ac:picMk id="5" creationId="{0D4C4E21-3B2C-4959-9480-8BF975FA3D9B}"/>
          </ac:picMkLst>
        </pc:picChg>
        <pc:picChg chg="add mod">
          <ac:chgData name="vivina Iannelli" userId="58ae504cca8fcd48" providerId="LiveId" clId="{020BEC8E-3033-4009-82BB-956C23FA9113}" dt="2021-09-05T15:23:34.094" v="827" actId="14100"/>
          <ac:picMkLst>
            <pc:docMk/>
            <pc:sldMk cId="0" sldId="256"/>
            <ac:picMk id="8" creationId="{64420CE7-AA40-4467-9CA7-592D5FA3527C}"/>
          </ac:picMkLst>
        </pc:picChg>
        <pc:picChg chg="del mod">
          <ac:chgData name="vivina Iannelli" userId="58ae504cca8fcd48" providerId="LiveId" clId="{020BEC8E-3033-4009-82BB-956C23FA9113}" dt="2021-09-05T15:22:21.613" v="823" actId="478"/>
          <ac:picMkLst>
            <pc:docMk/>
            <pc:sldMk cId="0" sldId="256"/>
            <ac:picMk id="9" creationId="{00000000-0000-0000-0000-000000000000}"/>
          </ac:picMkLst>
        </pc:picChg>
        <pc:picChg chg="del">
          <ac:chgData name="vivina Iannelli" userId="58ae504cca8fcd48" providerId="LiveId" clId="{020BEC8E-3033-4009-82BB-956C23FA9113}" dt="2021-09-05T15:19:04.520" v="805" actId="478"/>
          <ac:picMkLst>
            <pc:docMk/>
            <pc:sldMk cId="0" sldId="256"/>
            <ac:picMk id="1028" creationId="{00000000-0000-0000-0000-000000000000}"/>
          </ac:picMkLst>
        </pc:picChg>
        <pc:picChg chg="mod">
          <ac:chgData name="vivina Iannelli" userId="58ae504cca8fcd48" providerId="LiveId" clId="{020BEC8E-3033-4009-82BB-956C23FA9113}" dt="2021-09-05T15:20:34.463" v="815" actId="1076"/>
          <ac:picMkLst>
            <pc:docMk/>
            <pc:sldMk cId="0" sldId="256"/>
            <ac:picMk id="1030" creationId="{00000000-0000-0000-0000-000000000000}"/>
          </ac:picMkLst>
        </pc:picChg>
      </pc:sldChg>
      <pc:sldChg chg="modSp mod">
        <pc:chgData name="vivina Iannelli" userId="58ae504cca8fcd48" providerId="LiveId" clId="{020BEC8E-3033-4009-82BB-956C23FA9113}" dt="2021-09-05T14:56:18.630" v="98" actId="255"/>
        <pc:sldMkLst>
          <pc:docMk/>
          <pc:sldMk cId="0" sldId="259"/>
        </pc:sldMkLst>
        <pc:spChg chg="mod">
          <ac:chgData name="vivina Iannelli" userId="58ae504cca8fcd48" providerId="LiveId" clId="{020BEC8E-3033-4009-82BB-956C23FA9113}" dt="2021-09-05T14:56:18.630" v="98" actId="255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05T14:59:34.435" v="113" actId="2711"/>
        <pc:sldMkLst>
          <pc:docMk/>
          <pc:sldMk cId="0" sldId="260"/>
        </pc:sldMkLst>
        <pc:spChg chg="mod">
          <ac:chgData name="vivina Iannelli" userId="58ae504cca8fcd48" providerId="LiveId" clId="{020BEC8E-3033-4009-82BB-956C23FA9113}" dt="2021-09-05T14:59:34.435" v="113" actId="2711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05T15:29:25.866" v="974" actId="20577"/>
        <pc:sldMkLst>
          <pc:docMk/>
          <pc:sldMk cId="0" sldId="261"/>
        </pc:sldMkLst>
        <pc:spChg chg="mod">
          <ac:chgData name="vivina Iannelli" userId="58ae504cca8fcd48" providerId="LiveId" clId="{020BEC8E-3033-4009-82BB-956C23FA9113}" dt="2021-09-05T15:29:25.866" v="974" actId="20577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17T11:49:23.748" v="1033" actId="20577"/>
        <pc:sldMkLst>
          <pc:docMk/>
          <pc:sldMk cId="0" sldId="263"/>
        </pc:sldMkLst>
        <pc:spChg chg="mod">
          <ac:chgData name="vivina Iannelli" userId="58ae504cca8fcd48" providerId="LiveId" clId="{020BEC8E-3033-4009-82BB-956C23FA9113}" dt="2021-09-17T11:49:23.748" v="1033" actId="20577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10-11T08:43:36.713" v="1121" actId="313"/>
        <pc:sldMkLst>
          <pc:docMk/>
          <pc:sldMk cId="0" sldId="264"/>
        </pc:sldMkLst>
        <pc:spChg chg="mod">
          <ac:chgData name="vivina Iannelli" userId="58ae504cca8fcd48" providerId="LiveId" clId="{020BEC8E-3033-4009-82BB-956C23FA9113}" dt="2021-10-11T08:43:36.713" v="1121" actId="313"/>
          <ac:spMkLst>
            <pc:docMk/>
            <pc:sldMk cId="0" sldId="264"/>
            <ac:spMk id="2" creationId="{00000000-0000-0000-0000-000000000000}"/>
          </ac:spMkLst>
        </pc:spChg>
        <pc:picChg chg="mod">
          <ac:chgData name="vivina Iannelli" userId="58ae504cca8fcd48" providerId="LiveId" clId="{020BEC8E-3033-4009-82BB-956C23FA9113}" dt="2021-09-05T14:59:04.098" v="112" actId="1076"/>
          <ac:picMkLst>
            <pc:docMk/>
            <pc:sldMk cId="0" sldId="264"/>
            <ac:picMk id="5" creationId="{00000000-0000-0000-0000-000000000000}"/>
          </ac:picMkLst>
        </pc:picChg>
      </pc:sldChg>
      <pc:sldChg chg="modSp mod">
        <pc:chgData name="vivina Iannelli" userId="58ae504cca8fcd48" providerId="LiveId" clId="{020BEC8E-3033-4009-82BB-956C23FA9113}" dt="2021-09-05T15:09:50.377" v="554" actId="313"/>
        <pc:sldMkLst>
          <pc:docMk/>
          <pc:sldMk cId="0" sldId="265"/>
        </pc:sldMkLst>
        <pc:spChg chg="mod">
          <ac:chgData name="vivina Iannelli" userId="58ae504cca8fcd48" providerId="LiveId" clId="{020BEC8E-3033-4009-82BB-956C23FA9113}" dt="2021-09-05T15:09:50.377" v="554" actId="313"/>
          <ac:spMkLst>
            <pc:docMk/>
            <pc:sldMk cId="0" sldId="265"/>
            <ac:spMk id="3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27T11:52:15.279" v="1035" actId="20577"/>
        <pc:sldMkLst>
          <pc:docMk/>
          <pc:sldMk cId="0" sldId="266"/>
        </pc:sldMkLst>
        <pc:spChg chg="mod">
          <ac:chgData name="vivina Iannelli" userId="58ae504cca8fcd48" providerId="LiveId" clId="{020BEC8E-3033-4009-82BB-956C23FA9113}" dt="2021-09-27T11:52:15.279" v="1035" actId="20577"/>
          <ac:spMkLst>
            <pc:docMk/>
            <pc:sldMk cId="0" sldId="266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10-07T18:29:46.105" v="1090" actId="20577"/>
        <pc:sldMkLst>
          <pc:docMk/>
          <pc:sldMk cId="0" sldId="267"/>
        </pc:sldMkLst>
        <pc:spChg chg="mod">
          <ac:chgData name="vivina Iannelli" userId="58ae504cca8fcd48" providerId="LiveId" clId="{020BEC8E-3033-4009-82BB-956C23FA9113}" dt="2021-10-07T18:29:46.105" v="1090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 mod">
        <pc:chgData name="vivina Iannelli" userId="58ae504cca8fcd48" providerId="LiveId" clId="{020BEC8E-3033-4009-82BB-956C23FA9113}" dt="2021-09-05T15:25:32.524" v="840" actId="14100"/>
        <pc:sldMkLst>
          <pc:docMk/>
          <pc:sldMk cId="0" sldId="269"/>
        </pc:sldMkLst>
        <pc:spChg chg="mod">
          <ac:chgData name="vivina Iannelli" userId="58ae504cca8fcd48" providerId="LiveId" clId="{020BEC8E-3033-4009-82BB-956C23FA9113}" dt="2021-09-05T15:15:33.560" v="798" actId="20577"/>
          <ac:spMkLst>
            <pc:docMk/>
            <pc:sldMk cId="0" sldId="269"/>
            <ac:spMk id="2" creationId="{00000000-0000-0000-0000-000000000000}"/>
          </ac:spMkLst>
        </pc:spChg>
        <pc:picChg chg="add mod">
          <ac:chgData name="vivina Iannelli" userId="58ae504cca8fcd48" providerId="LiveId" clId="{020BEC8E-3033-4009-82BB-956C23FA9113}" dt="2021-09-05T15:25:32.524" v="840" actId="14100"/>
          <ac:picMkLst>
            <pc:docMk/>
            <pc:sldMk cId="0" sldId="269"/>
            <ac:picMk id="5" creationId="{8C75C548-0407-4201-8703-132E7A0D9827}"/>
          </ac:picMkLst>
        </pc:picChg>
        <pc:picChg chg="del mod">
          <ac:chgData name="vivina Iannelli" userId="58ae504cca8fcd48" providerId="LiveId" clId="{020BEC8E-3033-4009-82BB-956C23FA9113}" dt="2021-09-05T15:24:09.531" v="828" actId="478"/>
          <ac:picMkLst>
            <pc:docMk/>
            <pc:sldMk cId="0" sldId="269"/>
            <ac:picMk id="1028" creationId="{00000000-0000-0000-0000-000000000000}"/>
          </ac:picMkLst>
        </pc:picChg>
      </pc:sldChg>
      <pc:sldChg chg="modSp mod">
        <pc:chgData name="vivina Iannelli" userId="58ae504cca8fcd48" providerId="LiveId" clId="{020BEC8E-3033-4009-82BB-956C23FA9113}" dt="2021-10-11T08:59:38.687" v="1124" actId="20577"/>
        <pc:sldMkLst>
          <pc:docMk/>
          <pc:sldMk cId="0" sldId="270"/>
        </pc:sldMkLst>
        <pc:spChg chg="mod">
          <ac:chgData name="vivina Iannelli" userId="58ae504cca8fcd48" providerId="LiveId" clId="{020BEC8E-3033-4009-82BB-956C23FA9113}" dt="2021-10-11T08:59:38.687" v="1124" actId="20577"/>
          <ac:spMkLst>
            <pc:docMk/>
            <pc:sldMk cId="0" sldId="270"/>
            <ac:spMk id="2" creationId="{00000000-0000-0000-0000-000000000000}"/>
          </ac:spMkLst>
        </pc:spChg>
      </pc:sldChg>
      <pc:sldChg chg="addSp delSp modSp mod">
        <pc:chgData name="vivina Iannelli" userId="58ae504cca8fcd48" providerId="LiveId" clId="{020BEC8E-3033-4009-82BB-956C23FA9113}" dt="2021-09-05T14:53:56.157" v="89" actId="14100"/>
        <pc:sldMkLst>
          <pc:docMk/>
          <pc:sldMk cId="2458340659" sldId="271"/>
        </pc:sldMkLst>
        <pc:spChg chg="mod">
          <ac:chgData name="vivina Iannelli" userId="58ae504cca8fcd48" providerId="LiveId" clId="{020BEC8E-3033-4009-82BB-956C23FA9113}" dt="2021-09-05T14:52:43.701" v="78" actId="1076"/>
          <ac:spMkLst>
            <pc:docMk/>
            <pc:sldMk cId="2458340659" sldId="271"/>
            <ac:spMk id="3" creationId="{00000000-0000-0000-0000-000000000000}"/>
          </ac:spMkLst>
        </pc:spChg>
        <pc:spChg chg="add del mod">
          <ac:chgData name="vivina Iannelli" userId="58ae504cca8fcd48" providerId="LiveId" clId="{020BEC8E-3033-4009-82BB-956C23FA9113}" dt="2021-09-05T14:40:22.204" v="44" actId="20577"/>
          <ac:spMkLst>
            <pc:docMk/>
            <pc:sldMk cId="2458340659" sldId="271"/>
            <ac:spMk id="9" creationId="{00000000-0000-0000-0000-000000000000}"/>
          </ac:spMkLst>
        </pc:spChg>
        <pc:picChg chg="del">
          <ac:chgData name="vivina Iannelli" userId="58ae504cca8fcd48" providerId="LiveId" clId="{020BEC8E-3033-4009-82BB-956C23FA9113}" dt="2021-09-05T14:48:46.952" v="45" actId="478"/>
          <ac:picMkLst>
            <pc:docMk/>
            <pc:sldMk cId="2458340659" sldId="271"/>
            <ac:picMk id="4" creationId="{00000000-0000-0000-0000-000000000000}"/>
          </ac:picMkLst>
        </pc:picChg>
        <pc:picChg chg="add del">
          <ac:chgData name="vivina Iannelli" userId="58ae504cca8fcd48" providerId="LiveId" clId="{020BEC8E-3033-4009-82BB-956C23FA9113}" dt="2021-09-05T14:51:18.253" v="64" actId="478"/>
          <ac:picMkLst>
            <pc:docMk/>
            <pc:sldMk cId="2458340659" sldId="271"/>
            <ac:picMk id="5" creationId="{00000000-0000-0000-0000-000000000000}"/>
          </ac:picMkLst>
        </pc:picChg>
        <pc:picChg chg="del">
          <ac:chgData name="vivina Iannelli" userId="58ae504cca8fcd48" providerId="LiveId" clId="{020BEC8E-3033-4009-82BB-956C23FA9113}" dt="2021-09-05T14:52:04.110" v="74" actId="478"/>
          <ac:picMkLst>
            <pc:docMk/>
            <pc:sldMk cId="2458340659" sldId="271"/>
            <ac:picMk id="6" creationId="{00000000-0000-0000-0000-000000000000}"/>
          </ac:picMkLst>
        </pc:picChg>
        <pc:picChg chg="del">
          <ac:chgData name="vivina Iannelli" userId="58ae504cca8fcd48" providerId="LiveId" clId="{020BEC8E-3033-4009-82BB-956C23FA9113}" dt="2021-09-05T14:53:05.456" v="82" actId="478"/>
          <ac:picMkLst>
            <pc:docMk/>
            <pc:sldMk cId="2458340659" sldId="271"/>
            <ac:picMk id="7" creationId="{00000000-0000-0000-0000-000000000000}"/>
          </ac:picMkLst>
        </pc:picChg>
        <pc:picChg chg="add mod">
          <ac:chgData name="vivina Iannelli" userId="58ae504cca8fcd48" providerId="LiveId" clId="{020BEC8E-3033-4009-82BB-956C23FA9113}" dt="2021-09-05T14:50:10.712" v="60" actId="14100"/>
          <ac:picMkLst>
            <pc:docMk/>
            <pc:sldMk cId="2458340659" sldId="271"/>
            <ac:picMk id="10" creationId="{3B145179-7B70-448B-AA14-6AA7F8377912}"/>
          </ac:picMkLst>
        </pc:picChg>
        <pc:picChg chg="add mod">
          <ac:chgData name="vivina Iannelli" userId="58ae504cca8fcd48" providerId="LiveId" clId="{020BEC8E-3033-4009-82BB-956C23FA9113}" dt="2021-09-05T14:51:54.323" v="73" actId="14100"/>
          <ac:picMkLst>
            <pc:docMk/>
            <pc:sldMk cId="2458340659" sldId="271"/>
            <ac:picMk id="12" creationId="{2CD44C42-6BDC-4B42-A186-D617E76C926D}"/>
          </ac:picMkLst>
        </pc:picChg>
        <pc:picChg chg="add mod">
          <ac:chgData name="vivina Iannelli" userId="58ae504cca8fcd48" providerId="LiveId" clId="{020BEC8E-3033-4009-82BB-956C23FA9113}" dt="2021-09-05T14:52:58.992" v="81" actId="14100"/>
          <ac:picMkLst>
            <pc:docMk/>
            <pc:sldMk cId="2458340659" sldId="271"/>
            <ac:picMk id="14" creationId="{0105D1C4-C79E-47C9-A148-43824153C3D6}"/>
          </ac:picMkLst>
        </pc:picChg>
        <pc:picChg chg="add mod">
          <ac:chgData name="vivina Iannelli" userId="58ae504cca8fcd48" providerId="LiveId" clId="{020BEC8E-3033-4009-82BB-956C23FA9113}" dt="2021-09-05T14:53:56.157" v="89" actId="14100"/>
          <ac:picMkLst>
            <pc:docMk/>
            <pc:sldMk cId="2458340659" sldId="271"/>
            <ac:picMk id="16" creationId="{00A03765-5A7E-4B79-AEE0-24A7D3746E6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88271-8C60-4575-AB5E-B4A8C4C0FB64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43EF1-35DD-4474-90D5-79DD3C46E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37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43EF1-35DD-4474-90D5-79DD3C46E34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82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24/10/2024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420888"/>
            <a:ext cx="9144000" cy="4214842"/>
          </a:xfrm>
        </p:spPr>
        <p:txBody>
          <a:bodyPr>
            <a:normAutofit fontScale="47500" lnSpcReduction="20000"/>
          </a:bodyPr>
          <a:lstStyle/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51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Bando del Concorso Nazionale </a:t>
            </a:r>
          </a:p>
          <a:p>
            <a:pPr algn="ctr"/>
            <a:r>
              <a:rPr lang="it-IT" sz="5800" b="1" i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Nuovi alfabeti</a:t>
            </a:r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, 5^Edizione</a:t>
            </a:r>
          </a:p>
          <a:p>
            <a:pPr algn="ctr"/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in memoria di Silvia </a:t>
            </a:r>
            <a:r>
              <a:rPr lang="it-IT" sz="5800" b="1" dirty="0" err="1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Frezzolini</a:t>
            </a:r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, docente del DLC</a:t>
            </a:r>
          </a:p>
          <a:p>
            <a:pPr algn="ctr"/>
            <a:endParaRPr lang="it-IT" sz="71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it-IT" sz="59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Anno scolastico 2024/2025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088" y="620687"/>
            <a:ext cx="1835696" cy="125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5816" y="2060848"/>
            <a:ext cx="289954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C:\Users\Acer\Desktop\Immagine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1880" y="553970"/>
            <a:ext cx="1656184" cy="1357322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E1A45A5-B6BE-BB64-FF67-AADECDC709D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216" y="553970"/>
            <a:ext cx="180059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 fontScale="85000" lnSpcReduction="1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                   Per le due sezioni, </a:t>
            </a: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   rispettivamente una greca e una latina:</a:t>
            </a:r>
          </a:p>
          <a:p>
            <a:pPr algn="just">
              <a:lnSpc>
                <a:spcPct val="120000"/>
              </a:lnSpc>
            </a:pPr>
            <a:endParaRPr lang="it-IT" sz="18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1^ classificato: </a:t>
            </a:r>
            <a:r>
              <a:rPr lang="it-IT" sz="1800" b="1" dirty="0">
                <a:solidFill>
                  <a:schemeClr val="accent2"/>
                </a:solidFill>
              </a:rPr>
              <a:t>€ 250</a:t>
            </a:r>
          </a:p>
          <a:p>
            <a:pPr algn="just">
              <a:lnSpc>
                <a:spcPct val="120000"/>
              </a:lnSpc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2^ classificato: </a:t>
            </a:r>
            <a:r>
              <a:rPr lang="it-IT" sz="1800" b="1" dirty="0">
                <a:solidFill>
                  <a:schemeClr val="accent2"/>
                </a:solidFill>
              </a:rPr>
              <a:t>€ 150</a:t>
            </a:r>
          </a:p>
          <a:p>
            <a:pPr algn="just">
              <a:lnSpc>
                <a:spcPct val="120000"/>
              </a:lnSpc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3^ classificato: </a:t>
            </a:r>
            <a:r>
              <a:rPr lang="it-IT" sz="1800" b="1" dirty="0">
                <a:solidFill>
                  <a:schemeClr val="accent2"/>
                </a:solidFill>
              </a:rPr>
              <a:t>€ 100  </a:t>
            </a:r>
          </a:p>
          <a:p>
            <a:pPr algn="just">
              <a:lnSpc>
                <a:spcPct val="120000"/>
              </a:lnSpc>
            </a:pPr>
            <a:endParaRPr lang="it-IT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     </a:t>
            </a:r>
            <a:endParaRPr lang="it-IT" sz="1800" dirty="0"/>
          </a:p>
          <a:p>
            <a:pPr algn="just">
              <a:lnSpc>
                <a:spcPct val="120000"/>
              </a:lnSpc>
              <a:buNone/>
            </a:pPr>
            <a:r>
              <a:rPr lang="it-IT" sz="1800" dirty="0"/>
              <a:t>                                         </a:t>
            </a: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Attestati ai primi tre premiati per sezione</a:t>
            </a:r>
          </a:p>
          <a:p>
            <a:pPr algn="just">
              <a:lnSpc>
                <a:spcPct val="120000"/>
              </a:lnSpc>
              <a:buNone/>
            </a:pPr>
            <a:endParaRPr lang="it-IT" sz="2400" b="1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1800" dirty="0"/>
              <a:t>L’esito sarà comunicato ai vincitori agli indirizzi di posta elettronica delle scuole di appartenenza e, insieme ai prodotti selezionati dalla Commissione, sarà pubblicato su:</a:t>
            </a: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    </a:t>
            </a:r>
            <a:r>
              <a:rPr lang="it-IT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https://www.liceospedalieri.edu.it/scheda-progetto/dlc-concorso-nuovi-alfabeti</a:t>
            </a:r>
          </a:p>
          <a:p>
            <a:pPr algn="just">
              <a:lnSpc>
                <a:spcPct val="120000"/>
              </a:lnSpc>
            </a:pPr>
            <a:r>
              <a:rPr lang="it-IT" sz="1800" dirty="0"/>
              <a:t>La cerimonia di premiazione avverrà in occasione del workshop finale del Progetto DLC che si svolgerà a Rovigo nel periodo aprile-maggio 2025.</a:t>
            </a:r>
          </a:p>
          <a:p>
            <a:pPr algn="just">
              <a:lnSpc>
                <a:spcPct val="120000"/>
              </a:lnSpc>
            </a:pPr>
            <a:endParaRPr lang="it-IT" sz="1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01122" cy="114300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accent4"/>
                </a:solidFill>
              </a:rPr>
              <a:t>          Premiazione e pubblicazione </a:t>
            </a:r>
            <a:br>
              <a:rPr lang="it-IT" sz="3200" dirty="0">
                <a:solidFill>
                  <a:schemeClr val="accent4"/>
                </a:solidFill>
              </a:rPr>
            </a:br>
            <a:r>
              <a:rPr lang="it-IT" sz="3200" dirty="0">
                <a:solidFill>
                  <a:schemeClr val="accent4"/>
                </a:solidFill>
              </a:rPr>
              <a:t>                     degli elaborati</a:t>
            </a:r>
          </a:p>
        </p:txBody>
      </p:sp>
      <p:pic>
        <p:nvPicPr>
          <p:cNvPr id="4" name="Immagine 3" descr="Paperondepapero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289657"/>
            <a:ext cx="3384376" cy="1709381"/>
          </a:xfrm>
          <a:prstGeom prst="rect">
            <a:avLst/>
          </a:prstGeom>
        </p:spPr>
      </p:pic>
      <p:pic>
        <p:nvPicPr>
          <p:cNvPr id="6" name="Immagine 5" descr="diploma-303427_960_72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315801"/>
            <a:ext cx="1396587" cy="86201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/>
          </a:p>
          <a:p>
            <a:pPr marL="566928" indent="-457200" algn="ctr">
              <a:buNone/>
            </a:pPr>
            <a:endParaRPr lang="it-IT" sz="2400" b="1" kern="100" dirty="0">
              <a:effectLst/>
              <a:latin typeface="+mj-lt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566928" indent="-457200" algn="ctr">
              <a:buNone/>
            </a:pPr>
            <a:endParaRPr lang="it-IT" sz="2400" b="1" kern="100" dirty="0">
              <a:latin typeface="+mj-lt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566928" indent="-457200" algn="ctr">
              <a:buNone/>
            </a:pPr>
            <a:endParaRPr lang="it-IT" sz="2400" b="1" kern="100" dirty="0">
              <a:effectLst/>
              <a:latin typeface="+mj-lt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566928" indent="-457200" algn="ctr">
              <a:buNone/>
            </a:pPr>
            <a:r>
              <a:rPr lang="it-IT" sz="2800" b="1" kern="100" dirty="0">
                <a:solidFill>
                  <a:schemeClr val="accent2"/>
                </a:solidFill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https://www.liceospedalieri.edu.it/scheda-progetto/dlc-concorso-nuovi-alfabeti</a:t>
            </a:r>
          </a:p>
          <a:p>
            <a:pPr marL="566928" indent="-457200">
              <a:buNone/>
            </a:pPr>
            <a:endParaRPr lang="it-IT" sz="2400" dirty="0"/>
          </a:p>
          <a:p>
            <a:pPr marL="566928" indent="-457200">
              <a:buNone/>
            </a:pPr>
            <a:endParaRPr lang="it-IT" sz="2400" b="1" dirty="0"/>
          </a:p>
          <a:p>
            <a:pPr marL="566928" indent="-457200">
              <a:buNone/>
            </a:pPr>
            <a:endParaRPr lang="it-IT" sz="2400" dirty="0"/>
          </a:p>
          <a:p>
            <a:pPr marL="566928" indent="-457200" algn="ctr">
              <a:buNone/>
            </a:pPr>
            <a:endParaRPr lang="it-IT" sz="2400" b="1" dirty="0"/>
          </a:p>
          <a:p>
            <a:pPr marL="566928" indent="-457200">
              <a:buAutoNum type="arabicPeriod"/>
            </a:pPr>
            <a:endParaRPr lang="it-IT" sz="2400" dirty="0">
              <a:solidFill>
                <a:srgbClr val="FF0000"/>
              </a:solidFill>
            </a:endParaRPr>
          </a:p>
          <a:p>
            <a:pPr marL="566928" indent="-457200">
              <a:buAutoNum type="arabicPeriod"/>
            </a:pP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Pubblicazione del bando su: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0006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A) entro il 10 dicembre 2024: </a:t>
            </a:r>
            <a:r>
              <a:rPr lang="it-IT" dirty="0"/>
              <a:t>invio delle schede di iscrizione al concorso 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“Nuovi alfabeti”, 5°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Edizione</a:t>
            </a:r>
            <a:r>
              <a:rPr lang="it-IT" dirty="0"/>
              <a:t>, in memoria di Silvia Frezzolini, docente del DLC, ai seguenti recapiti: 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ctpc070002@istruzione.it</a:t>
            </a:r>
            <a:r>
              <a:rPr lang="it-IT" dirty="0"/>
              <a:t> e 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vincenza.iannelli@scuola.istruzione.it</a:t>
            </a:r>
          </a:p>
          <a:p>
            <a:pPr>
              <a:lnSpc>
                <a:spcPct val="130000"/>
              </a:lnSpc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B) entro il 10 marzo 2025: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/>
              <a:t>invio agli stessi indirizzi di sopra dei prodotti finali, della scheda di presentazione dei prodotti e delle autodichiarazioni dei referenti dei progetti relative alle liberatorie acquisite.</a:t>
            </a:r>
          </a:p>
          <a:p>
            <a:pPr>
              <a:lnSpc>
                <a:spcPct val="130000"/>
              </a:lnSpc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C) aprile- maggio 2025 a Rovigo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it-IT" dirty="0"/>
              <a:t>cerimonia finale di premiazione in occasione del workshop finale del Progetto DLC.</a:t>
            </a:r>
          </a:p>
          <a:p>
            <a:pPr>
              <a:lnSpc>
                <a:spcPct val="130000"/>
              </a:lnSpc>
            </a:pP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Ulteriori informazioni potranno essere richieste per e-mail a:</a:t>
            </a:r>
          </a:p>
          <a:p>
            <a:pPr marL="365125" indent="-4763" algn="ctr">
              <a:lnSpc>
                <a:spcPct val="130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vincenza.iannelli@scuola.istruzione.it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8998"/>
          </a:xfrm>
        </p:spPr>
        <p:txBody>
          <a:bodyPr/>
          <a:lstStyle/>
          <a:p>
            <a:pPr algn="ctr"/>
            <a:r>
              <a:rPr lang="it-IT" dirty="0"/>
              <a:t>Riepilogo</a:t>
            </a: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B740BCB-B68C-7457-8AE8-6AA6EECB0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109728" indent="0" algn="just">
              <a:buNone/>
            </a:pPr>
            <a:endParaRPr lang="it-IT" dirty="0"/>
          </a:p>
          <a:p>
            <a:pPr algn="just"/>
            <a:r>
              <a:rPr lang="it-IT" dirty="0"/>
              <a:t>La pagina di riferimento per tutte le informazioni concernenti il Concorso è:</a:t>
            </a:r>
          </a:p>
          <a:p>
            <a:pPr marL="109728" indent="0">
              <a:buNone/>
            </a:pPr>
            <a:endParaRPr lang="it-IT" sz="18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ahoma" panose="020B0604030504040204" pitchFamily="34" charset="0"/>
            </a:endParaRPr>
          </a:p>
          <a:p>
            <a:pPr marL="109728" indent="0" algn="ctr">
              <a:buNone/>
            </a:pPr>
            <a:r>
              <a:rPr lang="it-IT" sz="3200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https://www.liceospedalieri.edu.it/scheda-progetto/dlc-concorso-nuovi-alfabeti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B3F9C1DE-0892-5A2E-A063-8782A0808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PROMEMORIA</a:t>
            </a:r>
          </a:p>
        </p:txBody>
      </p:sp>
    </p:spTree>
    <p:extLst>
      <p:ext uri="{BB962C8B-B14F-4D97-AF65-F5344CB8AC3E}">
        <p14:creationId xmlns:p14="http://schemas.microsoft.com/office/powerpoint/2010/main" val="43985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109728" indent="0" algn="ctr">
              <a:buNone/>
            </a:pPr>
            <a:r>
              <a:rPr lang="it-IT" sz="4800" dirty="0">
                <a:solidFill>
                  <a:schemeClr val="bg2">
                    <a:lumMod val="50000"/>
                  </a:schemeClr>
                </a:solidFill>
              </a:rPr>
              <a:t>S   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568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200" dirty="0"/>
            </a:br>
            <a:br>
              <a:rPr lang="it-IT" sz="3200" dirty="0"/>
            </a:br>
            <a:r>
              <a:rPr lang="it-IT" sz="3600" dirty="0"/>
              <a:t>Titolo del Concorso</a:t>
            </a:r>
          </a:p>
        </p:txBody>
      </p:sp>
      <p:sp>
        <p:nvSpPr>
          <p:cNvPr id="9" name="Ovale 8"/>
          <p:cNvSpPr/>
          <p:nvPr/>
        </p:nvSpPr>
        <p:spPr>
          <a:xfrm>
            <a:off x="2892314" y="2348881"/>
            <a:ext cx="3312368" cy="22322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 Cantami, o Diva, </a:t>
            </a:r>
          </a:p>
          <a:p>
            <a:pPr algn="ctr"/>
            <a:r>
              <a:rPr lang="it-IT" sz="3200" dirty="0"/>
              <a:t>del Pelide Achille</a:t>
            </a:r>
          </a:p>
        </p:txBody>
      </p:sp>
      <p:pic>
        <p:nvPicPr>
          <p:cNvPr id="5" name="Immagine 4" descr="130+ Omero Poeta Greco Immagine Foto stock, immagini e ...">
            <a:extLst>
              <a:ext uri="{FF2B5EF4-FFF2-40B4-BE49-F238E27FC236}">
                <a16:creationId xmlns:a16="http://schemas.microsoft.com/office/drawing/2014/main" id="{9D350F5B-9E2E-7343-932A-57F6AD217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1"/>
            <a:ext cx="2280754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BFA07C3-629C-4D6F-8E98-E15FF12A5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348881"/>
            <a:ext cx="2082940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340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Autofit/>
          </a:bodyPr>
          <a:lstStyle/>
          <a:p>
            <a:pPr lvl="0" algn="just">
              <a:spcAft>
                <a:spcPts val="1200"/>
              </a:spcAft>
            </a:pPr>
            <a:endParaRPr lang="it-IT" sz="20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10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SimSun" panose="02010600030101010101" pitchFamily="2" charset="-122"/>
                <a:cs typeface="Lucida Sans Unicode" panose="020B0602030504020204" pitchFamily="34" charset="0"/>
              </a:rPr>
              <a:t>Far acquisire agli studenti competenze testuali e traduttive, incentivando l’importanza di una lettura e di uno studio capillare di testi classici e di una loro interpretazione;</a:t>
            </a:r>
            <a:endParaRPr lang="it-IT" sz="1800" kern="100" dirty="0">
              <a:effectLst/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10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SimSun" panose="02010600030101010101" pitchFamily="2" charset="-122"/>
                <a:cs typeface="Lucida Sans Unicode" panose="020B0602030504020204" pitchFamily="34" charset="0"/>
              </a:rPr>
              <a:t>rendere tali testi più vicini agli studenti, promuovendone una eventuale attualizzazione e stimolando in loro la capacità di ricrearli con originalità e creatività;</a:t>
            </a:r>
            <a:endParaRPr lang="it-IT" sz="1800" kern="100" dirty="0">
              <a:effectLst/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10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SimSun" panose="02010600030101010101" pitchFamily="2" charset="-122"/>
                <a:cs typeface="Lucida Sans Unicode" panose="020B0602030504020204" pitchFamily="34" charset="0"/>
              </a:rPr>
              <a:t>offrire agli studenti la possibilità di essere soggetti attivi e di mettersi in gioco sperimentando nuove modalità di espressione.  </a:t>
            </a:r>
            <a:endParaRPr lang="it-IT" sz="1800" kern="100" dirty="0">
              <a:effectLst/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109728" indent="0" algn="just">
              <a:spcAft>
                <a:spcPts val="1200"/>
              </a:spcAft>
              <a:buNone/>
            </a:pPr>
            <a:endParaRPr lang="it-IT" sz="2000" dirty="0"/>
          </a:p>
          <a:p>
            <a:pPr marL="109728" indent="0" algn="just">
              <a:spcAft>
                <a:spcPts val="1200"/>
              </a:spcAft>
              <a:buNone/>
            </a:pPr>
            <a:endParaRPr lang="it-IT" sz="2000" dirty="0"/>
          </a:p>
          <a:p>
            <a:pPr algn="just">
              <a:spcAft>
                <a:spcPts val="1200"/>
              </a:spcAft>
            </a:pPr>
            <a:endParaRPr lang="it-IT" sz="2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OBIETTIVI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954327"/>
          </a:xfrm>
        </p:spPr>
        <p:txBody>
          <a:bodyPr>
            <a:normAutofit/>
          </a:bodyPr>
          <a:lstStyle/>
          <a:p>
            <a:pPr marL="4763" indent="-4763" algn="just">
              <a:buNone/>
            </a:pPr>
            <a:endParaRPr lang="it-IT" sz="2800" kern="100" dirty="0"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4763" indent="-4763" algn="just">
              <a:buNone/>
            </a:pPr>
            <a:r>
              <a:rPr lang="it-IT" sz="2800" kern="100" dirty="0">
                <a:ea typeface="SimSun" panose="02010600030101010101" pitchFamily="2" charset="-122"/>
                <a:cs typeface="Lucida Sans Unicode" panose="020B0602030504020204" pitchFamily="34" charset="0"/>
              </a:rPr>
              <a:t>S</a:t>
            </a:r>
            <a:r>
              <a:rPr lang="it-IT" sz="2800" kern="100" dirty="0">
                <a:effectLst/>
                <a:ea typeface="SimSun" panose="02010600030101010101" pitchFamily="2" charset="-122"/>
                <a:cs typeface="Lucida Sans Unicode" panose="020B0602030504020204" pitchFamily="34" charset="0"/>
              </a:rPr>
              <a:t>ingoli studenti delle scuole secondarie di II grado aderenti alla rete DLC che con la loro classe partecipino alle attività di ricerca-azione previste per quest’anno.</a:t>
            </a:r>
            <a:endParaRPr lang="it-IT" sz="2800" dirty="0">
              <a:cs typeface="Lucida Sans Unicode" panose="020B0602030504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412"/>
          </a:xfrm>
        </p:spPr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Destinatari e requisiti di ammissione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85720" y="2928934"/>
            <a:ext cx="8429684" cy="2714644"/>
          </a:xfrm>
        </p:spPr>
        <p:txBody>
          <a:bodyPr>
            <a:normAutofit/>
          </a:bodyPr>
          <a:lstStyle/>
          <a:p>
            <a:pPr marL="822960" indent="-457200" algn="just"/>
            <a:r>
              <a:rPr lang="it-IT" sz="2400" kern="100" dirty="0"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Scegliere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 la sezione a cui partecipare, greca o latina.</a:t>
            </a:r>
          </a:p>
          <a:p>
            <a:pPr marL="822960" indent="-457200" algn="just"/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Ricreare delle traduzioni in endecasillabi sciolti dei testi degli autori proposti: </a:t>
            </a:r>
            <a:r>
              <a:rPr lang="it-IT" sz="2400" b="1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per quella latina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, i primi 18 versi del proemio dell’</a:t>
            </a:r>
            <a:r>
              <a:rPr lang="it-IT" sz="2400" i="1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Eneide 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di Virgilio, </a:t>
            </a:r>
            <a:r>
              <a:rPr lang="it-IT" sz="2400" b="1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per quella greca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, </a:t>
            </a:r>
            <a:r>
              <a:rPr lang="it-IT" sz="2400" u="sng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sia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 i primi 7 versi del proemio dell’</a:t>
            </a:r>
            <a:r>
              <a:rPr lang="it-IT" sz="2400" i="1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Iliade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 </a:t>
            </a:r>
            <a:r>
              <a:rPr lang="it-IT" sz="2400" u="sng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che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 i primi 11 dell’</a:t>
            </a:r>
            <a:r>
              <a:rPr lang="it-IT" sz="2400" i="1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Odissea </a:t>
            </a:r>
            <a:r>
              <a:rPr lang="it-IT" sz="24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di Omero.</a:t>
            </a:r>
            <a:endParaRPr lang="it-IT" sz="2400" dirty="0">
              <a:latin typeface="+mj-lt"/>
            </a:endParaRPr>
          </a:p>
          <a:p>
            <a:pPr indent="0" algn="just">
              <a:buNone/>
            </a:pPr>
            <a:endParaRPr lang="it-IT" sz="70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368412"/>
          </a:xfrm>
        </p:spPr>
        <p:txBody>
          <a:bodyPr>
            <a:noAutofit/>
          </a:bodyPr>
          <a:lstStyle/>
          <a:p>
            <a:pPr algn="ctr"/>
            <a:r>
              <a:rPr lang="it-IT" sz="4400" dirty="0"/>
              <a:t>         </a:t>
            </a:r>
            <a:r>
              <a:rPr lang="it-IT" sz="4400" dirty="0">
                <a:solidFill>
                  <a:schemeClr val="accent4"/>
                </a:solidFill>
              </a:rPr>
              <a:t>Oggetto del concorso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566245"/>
            <a:ext cx="2143125" cy="21336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39826"/>
            <a:ext cx="8229600" cy="4948068"/>
          </a:xfrm>
        </p:spPr>
        <p:txBody>
          <a:bodyPr>
            <a:normAutofit/>
          </a:bodyPr>
          <a:lstStyle/>
          <a:p>
            <a:pPr marL="95250" indent="-4763" algn="ctr">
              <a:buNone/>
            </a:pPr>
            <a:r>
              <a:rPr lang="it-IT" sz="2800" dirty="0"/>
              <a:t>Iscrizione entro il </a:t>
            </a:r>
          </a:p>
          <a:p>
            <a:pPr marL="95250" indent="-4763" algn="ctr">
              <a:buNone/>
            </a:pPr>
            <a:r>
              <a:rPr lang="it-IT" b="1" dirty="0">
                <a:solidFill>
                  <a:srgbClr val="FF0000"/>
                </a:solidFill>
              </a:rPr>
              <a:t>10 dicembre 2024</a:t>
            </a:r>
          </a:p>
          <a:p>
            <a:pPr marL="95250" indent="-4763" algn="ctr">
              <a:buNone/>
            </a:pPr>
            <a:r>
              <a:rPr lang="it-IT" dirty="0"/>
              <a:t>tramite apposita scheda disponibile su:</a:t>
            </a:r>
          </a:p>
          <a:p>
            <a:pPr marL="95250" indent="-4763" algn="ctr">
              <a:buNone/>
            </a:pPr>
            <a:endParaRPr lang="it-IT" sz="1400" dirty="0"/>
          </a:p>
          <a:p>
            <a:pPr marL="95250" indent="-4763" algn="ctr">
              <a:buNone/>
            </a:pPr>
            <a:r>
              <a:rPr lang="it-IT" sz="2400" b="1" kern="100" dirty="0">
                <a:solidFill>
                  <a:schemeClr val="accent5"/>
                </a:solidFill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https://www.liceospedalieri.edu.it/scheda-progetto/dlc-concorso-nuovi-alfabeti </a:t>
            </a:r>
          </a:p>
          <a:p>
            <a:pPr marL="95250" indent="-4763" algn="ctr">
              <a:buNone/>
            </a:pPr>
            <a:endParaRPr lang="it-IT" sz="2400" b="1" dirty="0">
              <a:solidFill>
                <a:srgbClr val="002060"/>
              </a:solidFill>
            </a:endParaRPr>
          </a:p>
          <a:p>
            <a:pPr marL="95250" indent="-4763" algn="ctr">
              <a:buNone/>
            </a:pPr>
            <a:r>
              <a:rPr lang="it-IT" dirty="0"/>
              <a:t>da inviare a:</a:t>
            </a:r>
          </a:p>
          <a:p>
            <a:pPr marL="95250" indent="-4763" algn="ctr">
              <a:buNone/>
            </a:pPr>
            <a:endParaRPr lang="it-IT" sz="1600" dirty="0"/>
          </a:p>
          <a:p>
            <a:pPr marL="95250" indent="-4763" algn="ctr">
              <a:buNone/>
            </a:pPr>
            <a:r>
              <a:rPr lang="it-IT" sz="2400" b="1" dirty="0">
                <a:solidFill>
                  <a:srgbClr val="002060"/>
                </a:solidFill>
              </a:rPr>
              <a:t>ctpc070002@istruzione.it</a:t>
            </a:r>
          </a:p>
          <a:p>
            <a:pPr algn="ctr">
              <a:buNone/>
            </a:pPr>
            <a:r>
              <a:rPr lang="it-IT" sz="2400" dirty="0"/>
              <a:t>e a</a:t>
            </a:r>
          </a:p>
          <a:p>
            <a:pPr marL="95250" indent="-4763" algn="ctr">
              <a:buNone/>
            </a:pPr>
            <a:r>
              <a:rPr lang="it-IT" sz="2400" b="1" dirty="0">
                <a:solidFill>
                  <a:srgbClr val="002060"/>
                </a:solidFill>
              </a:rPr>
              <a:t>vincenza.iannelli@scuola.istruzione.it</a:t>
            </a:r>
          </a:p>
          <a:p>
            <a:pPr marL="95250" indent="-4763" algn="ctr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pPr algn="ctr"/>
            <a:r>
              <a:rPr lang="it-IT" dirty="0"/>
              <a:t>Modalità e tempi di iscrizione</a:t>
            </a: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70848" y="1279586"/>
            <a:ext cx="8229600" cy="4826535"/>
          </a:xfrm>
        </p:spPr>
        <p:txBody>
          <a:bodyPr>
            <a:normAutofit fontScale="85000" lnSpcReduction="20000"/>
          </a:bodyPr>
          <a:lstStyle/>
          <a:p>
            <a:pPr marL="184150" indent="-4763" algn="ctr">
              <a:buNone/>
            </a:pPr>
            <a:endParaRPr lang="it-IT" sz="2600" dirty="0"/>
          </a:p>
          <a:p>
            <a:pPr marL="184150" indent="-4763" algn="ctr">
              <a:buNone/>
            </a:pPr>
            <a:r>
              <a:rPr lang="it-IT" sz="2600" dirty="0"/>
              <a:t>Entro il </a:t>
            </a:r>
            <a:r>
              <a:rPr lang="it-IT" sz="2600" b="1" dirty="0">
                <a:solidFill>
                  <a:srgbClr val="FF0000"/>
                </a:solidFill>
              </a:rPr>
              <a:t>10 marzo 2025 </a:t>
            </a:r>
            <a:r>
              <a:rPr lang="it-IT" sz="2600" dirty="0"/>
              <a:t>inviare agli indirizzi:</a:t>
            </a:r>
          </a:p>
          <a:p>
            <a:pPr algn="ctr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2600" b="1" dirty="0">
                <a:solidFill>
                  <a:srgbClr val="002060"/>
                </a:solidFill>
              </a:rPr>
              <a:t>ctpc070002@istruzione.it</a:t>
            </a:r>
          </a:p>
          <a:p>
            <a:pPr algn="ctr">
              <a:buNone/>
            </a:pPr>
            <a:r>
              <a:rPr lang="it-IT" sz="2600" dirty="0"/>
              <a:t>e</a:t>
            </a:r>
          </a:p>
          <a:p>
            <a:pPr algn="ctr">
              <a:buNone/>
            </a:pPr>
            <a:r>
              <a:rPr lang="it-IT" sz="2600" b="1" dirty="0">
                <a:solidFill>
                  <a:srgbClr val="002060"/>
                </a:solidFill>
              </a:rPr>
              <a:t>vincenza.iannelli@scuola.istruzione.it</a:t>
            </a:r>
          </a:p>
          <a:p>
            <a:pPr marL="566928" indent="-457200">
              <a:buNone/>
            </a:pPr>
            <a:endParaRPr lang="it-IT" sz="2400" dirty="0"/>
          </a:p>
          <a:p>
            <a:pPr marL="566928" indent="-457200">
              <a:buNone/>
            </a:pPr>
            <a:r>
              <a:rPr lang="it-IT" sz="2400" dirty="0"/>
              <a:t>1.  </a:t>
            </a:r>
            <a:r>
              <a:rPr lang="it-IT" sz="2600" dirty="0"/>
              <a:t>Le traduzioni creative o del testo di Virgilio o dei due di Omero;</a:t>
            </a:r>
          </a:p>
          <a:p>
            <a:pPr marL="566928" indent="-457200" algn="just">
              <a:buNone/>
            </a:pPr>
            <a:r>
              <a:rPr lang="it-IT" sz="2600" dirty="0"/>
              <a:t>2. la scheda</a:t>
            </a:r>
            <a:r>
              <a:rPr lang="it-IT" sz="2600" b="1" dirty="0"/>
              <a:t> </a:t>
            </a:r>
            <a:r>
              <a:rPr lang="it-IT" sz="2600" dirty="0"/>
              <a:t>di presentazione dei prodotti per le cui caratteristiche si rimanda al bando e il cui modello si trova in </a:t>
            </a:r>
            <a:r>
              <a:rPr lang="it-IT" sz="26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https://www.liceospedalieri.edu.it/scheda-progetto/</a:t>
            </a:r>
            <a:r>
              <a:rPr lang="it-IT" sz="2600" kern="100" dirty="0" err="1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dlc</a:t>
            </a:r>
            <a:r>
              <a:rPr lang="it-IT" sz="26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-concorso-nuovi-alfabeti;</a:t>
            </a:r>
          </a:p>
          <a:p>
            <a:pPr marL="566928" indent="-457200" algn="just">
              <a:buNone/>
            </a:pPr>
            <a:r>
              <a:rPr lang="it-IT" sz="2600" kern="100" dirty="0"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3. l</a:t>
            </a:r>
            <a:r>
              <a:rPr lang="it-IT" sz="2600" dirty="0"/>
              <a:t>e dichiarazioni inviate dai referenti dei progetti DLC o del Concorso relative alle liberatorie</a:t>
            </a:r>
            <a:r>
              <a:rPr lang="it-IT" sz="2600" b="1" dirty="0"/>
              <a:t> </a:t>
            </a:r>
            <a:r>
              <a:rPr lang="it-IT" sz="2600" dirty="0"/>
              <a:t>acquisite e depositate presso gli uffici delle proprie scuole.</a:t>
            </a:r>
          </a:p>
          <a:p>
            <a:pPr marL="566928" indent="-457200">
              <a:buNone/>
            </a:pPr>
            <a:endParaRPr lang="it-IT" sz="24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70848" y="11663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Termini e modalità di presentazione </a:t>
            </a:r>
            <a:br>
              <a:rPr lang="it-IT" sz="3200" dirty="0"/>
            </a:br>
            <a:r>
              <a:rPr lang="it-IT" sz="3200" dirty="0"/>
              <a:t>dei prodotti finali</a:t>
            </a:r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ollegiodocentin1_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40" y="1857364"/>
            <a:ext cx="5038930" cy="3571900"/>
          </a:xfrm>
          <a:prstGeom prst="rect">
            <a:avLst/>
          </a:prstGeom>
        </p:spPr>
      </p:pic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429256" y="1714488"/>
            <a:ext cx="3286148" cy="400052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endParaRPr lang="it-IT" dirty="0"/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b="1" dirty="0"/>
              <a:t>1 Presidente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b="1" dirty="0"/>
              <a:t>5</a:t>
            </a:r>
            <a:r>
              <a:rPr lang="it-IT" sz="2800" b="1"/>
              <a:t> </a:t>
            </a:r>
            <a:r>
              <a:rPr lang="it-IT" sz="2800" b="1" dirty="0"/>
              <a:t>Componenti</a:t>
            </a:r>
          </a:p>
          <a:p>
            <a:pPr marL="109728" indent="0" algn="ctr">
              <a:lnSpc>
                <a:spcPct val="150000"/>
              </a:lnSpc>
              <a:buNone/>
            </a:pPr>
            <a:endParaRPr lang="it-IT" sz="2800" dirty="0"/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/>
              <a:t>tra Docenti universitari e di scuole,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/>
              <a:t>Dirigenti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/>
              <a:t>ed Enti esterni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Commissione esaminatrice</a:t>
            </a: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1857356" y="428604"/>
            <a:ext cx="5222386" cy="2760486"/>
            <a:chOff x="1383206" y="1556438"/>
            <a:chExt cx="6271940" cy="3315266"/>
          </a:xfrm>
        </p:grpSpPr>
        <p:sp>
          <p:nvSpPr>
            <p:cNvPr id="5" name="Ovale 4"/>
            <p:cNvSpPr/>
            <p:nvPr/>
          </p:nvSpPr>
          <p:spPr>
            <a:xfrm>
              <a:off x="1954710" y="1556438"/>
              <a:ext cx="5214974" cy="2786082"/>
            </a:xfrm>
            <a:prstGeom prst="ellipse">
              <a:avLst/>
            </a:prstGeom>
            <a:noFill/>
            <a:ln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642695" y="2056504"/>
              <a:ext cx="5715040" cy="1663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1600" dirty="0"/>
            </a:p>
            <a:p>
              <a:pPr algn="ctr"/>
              <a:r>
                <a:rPr lang="it-IT" sz="2800" b="1" dirty="0">
                  <a:solidFill>
                    <a:schemeClr val="bg2">
                      <a:lumMod val="25000"/>
                    </a:schemeClr>
                  </a:solidFill>
                </a:rPr>
                <a:t>Criteri di valutazione</a:t>
              </a:r>
            </a:p>
            <a:p>
              <a:pPr algn="ctr"/>
              <a:r>
                <a:rPr lang="it-IT" sz="2000" b="1" dirty="0">
                  <a:solidFill>
                    <a:schemeClr val="bg2">
                      <a:lumMod val="25000"/>
                    </a:schemeClr>
                  </a:solidFill>
                </a:rPr>
                <a:t>con un punteggio da 1 a 20 per </a:t>
              </a:r>
            </a:p>
            <a:p>
              <a:pPr algn="ctr"/>
              <a:r>
                <a:rPr lang="it-IT" sz="2000" b="1" dirty="0">
                  <a:solidFill>
                    <a:schemeClr val="bg2">
                      <a:lumMod val="25000"/>
                    </a:schemeClr>
                  </a:solidFill>
                </a:rPr>
                <a:t>ogni descrittore</a:t>
              </a:r>
            </a:p>
          </p:txBody>
        </p:sp>
        <p:grpSp>
          <p:nvGrpSpPr>
            <p:cNvPr id="4" name="Gruppo 15"/>
            <p:cNvGrpSpPr/>
            <p:nvPr/>
          </p:nvGrpSpPr>
          <p:grpSpPr>
            <a:xfrm>
              <a:off x="1383206" y="3056637"/>
              <a:ext cx="1746972" cy="1475822"/>
              <a:chOff x="1530497" y="2528141"/>
              <a:chExt cx="1762503" cy="1491127"/>
            </a:xfrm>
          </p:grpSpPr>
          <p:sp>
            <p:nvSpPr>
              <p:cNvPr id="7" name="Freccia a destra 6"/>
              <p:cNvSpPr/>
              <p:nvPr/>
            </p:nvSpPr>
            <p:spPr>
              <a:xfrm rot="8799501">
                <a:off x="1530497" y="2528141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Freccia a destra 14"/>
              <p:cNvSpPr/>
              <p:nvPr/>
            </p:nvSpPr>
            <p:spPr>
              <a:xfrm rot="6762885">
                <a:off x="2585334" y="3311602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8" name="Gruppo 16"/>
            <p:cNvGrpSpPr/>
            <p:nvPr/>
          </p:nvGrpSpPr>
          <p:grpSpPr>
            <a:xfrm flipH="1">
              <a:off x="3916930" y="3056636"/>
              <a:ext cx="3738216" cy="1815068"/>
              <a:chOff x="1663231" y="2543473"/>
              <a:chExt cx="3771450" cy="1833892"/>
            </a:xfrm>
          </p:grpSpPr>
          <p:sp>
            <p:nvSpPr>
              <p:cNvPr id="18" name="Freccia a destra 17"/>
              <p:cNvSpPr/>
              <p:nvPr/>
            </p:nvSpPr>
            <p:spPr>
              <a:xfrm rot="8799501">
                <a:off x="1663231" y="2543473"/>
                <a:ext cx="404104" cy="1011226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Freccia a destra 18"/>
              <p:cNvSpPr/>
              <p:nvPr/>
            </p:nvSpPr>
            <p:spPr>
              <a:xfrm rot="7008570">
                <a:off x="2924590" y="3433616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Freccia a destra 19"/>
              <p:cNvSpPr/>
              <p:nvPr/>
            </p:nvSpPr>
            <p:spPr>
              <a:xfrm rot="5400000">
                <a:off x="4727015" y="3669699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3" name="CasellaDiTesto 22"/>
          <p:cNvSpPr txBox="1"/>
          <p:nvPr/>
        </p:nvSpPr>
        <p:spPr>
          <a:xfrm>
            <a:off x="357158" y="1928802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Attinenza a quanto richiesto dal Bando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923556" y="302627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507237" y="3022577"/>
            <a:ext cx="2056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Completezza ed esaustività nella compilazione dei dati richiesti nella scheda di presentazione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3505400" y="3349441"/>
            <a:ext cx="185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Capacità di creare un testo  coerente e coeso nelle sue varie parti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5204931" y="3173061"/>
            <a:ext cx="20002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Cura nel realizzarlo, oltre che dell’aspetto contenutistico (temi, contesti letterari e storici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anche di quello formale (metrica, lessico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figure retoriche, punteggiatura)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959225" y="2041163"/>
            <a:ext cx="1928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Creatività ed originalità nella realizzazione del lavoro</a:t>
            </a:r>
          </a:p>
        </p:txBody>
      </p:sp>
    </p:spTree>
  </p:cSld>
  <p:clrMapOvr>
    <a:masterClrMapping/>
  </p:clrMapOvr>
  <p:transition>
    <p:diamond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984</TotalTime>
  <Words>749</Words>
  <Application>Microsoft Office PowerPoint</Application>
  <PresentationFormat>Presentazione su schermo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2" baseType="lpstr">
      <vt:lpstr>SimSun</vt:lpstr>
      <vt:lpstr>Aparajita</vt:lpstr>
      <vt:lpstr>Calibri</vt:lpstr>
      <vt:lpstr>Lucida Sans Unicode</vt:lpstr>
      <vt:lpstr>Symbol</vt:lpstr>
      <vt:lpstr>Verdana</vt:lpstr>
      <vt:lpstr>Wingdings 2</vt:lpstr>
      <vt:lpstr>Wingdings 3</vt:lpstr>
      <vt:lpstr>Viale</vt:lpstr>
      <vt:lpstr>Presentazione standard di PowerPoint</vt:lpstr>
      <vt:lpstr>  Titolo del Concorso</vt:lpstr>
      <vt:lpstr>OBIETTIVI</vt:lpstr>
      <vt:lpstr>Destinatari e requisiti di ammissione</vt:lpstr>
      <vt:lpstr>         Oggetto del concorso</vt:lpstr>
      <vt:lpstr>Modalità e tempi di iscrizione</vt:lpstr>
      <vt:lpstr>Termini e modalità di presentazione  dei prodotti finali</vt:lpstr>
      <vt:lpstr>Commissione esaminatrice</vt:lpstr>
      <vt:lpstr>Presentazione standard di PowerPoint</vt:lpstr>
      <vt:lpstr>          Premiazione e pubblicazione                       degli elaborati</vt:lpstr>
      <vt:lpstr>Pubblicazione del bando su:</vt:lpstr>
      <vt:lpstr>Riepilogo</vt:lpstr>
      <vt:lpstr>PROMEMORIA</vt:lpstr>
    </vt:vector>
  </TitlesOfParts>
  <Company>BASTARDS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vivina Iannelli</cp:lastModifiedBy>
  <cp:revision>104</cp:revision>
  <dcterms:created xsi:type="dcterms:W3CDTF">2018-10-15T13:38:32Z</dcterms:created>
  <dcterms:modified xsi:type="dcterms:W3CDTF">2024-10-24T18:45:16Z</dcterms:modified>
</cp:coreProperties>
</file>