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4" r:id="rId3"/>
    <p:sldId id="271" r:id="rId4"/>
    <p:sldId id="259" r:id="rId5"/>
    <p:sldId id="260" r:id="rId6"/>
    <p:sldId id="264" r:id="rId7"/>
    <p:sldId id="261" r:id="rId8"/>
    <p:sldId id="263" r:id="rId9"/>
    <p:sldId id="266" r:id="rId10"/>
    <p:sldId id="265" r:id="rId11"/>
    <p:sldId id="267" r:id="rId12"/>
    <p:sldId id="270" r:id="rId13"/>
    <p:sldId id="272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52" autoAdjust="0"/>
    <p:restoredTop sz="94660"/>
  </p:normalViewPr>
  <p:slideViewPr>
    <p:cSldViewPr>
      <p:cViewPr varScale="1">
        <p:scale>
          <a:sx n="62" d="100"/>
          <a:sy n="62" d="100"/>
        </p:scale>
        <p:origin x="1416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na Iannelli" userId="58ae504cca8fcd48" providerId="LiveId" clId="{020BEC8E-3033-4009-82BB-956C23FA9113}"/>
    <pc:docChg chg="undo custSel modSld">
      <pc:chgData name="vivina Iannelli" userId="58ae504cca8fcd48" providerId="LiveId" clId="{020BEC8E-3033-4009-82BB-956C23FA9113}" dt="2021-10-11T08:59:38.687" v="1124" actId="20577"/>
      <pc:docMkLst>
        <pc:docMk/>
      </pc:docMkLst>
      <pc:sldChg chg="addSp delSp modSp mod">
        <pc:chgData name="vivina Iannelli" userId="58ae504cca8fcd48" providerId="LiveId" clId="{020BEC8E-3033-4009-82BB-956C23FA9113}" dt="2021-09-05T15:23:34.094" v="827" actId="14100"/>
        <pc:sldMkLst>
          <pc:docMk/>
          <pc:sldMk cId="0" sldId="256"/>
        </pc:sldMkLst>
      </pc:sldChg>
      <pc:sldChg chg="modSp mod">
        <pc:chgData name="vivina Iannelli" userId="58ae504cca8fcd48" providerId="LiveId" clId="{020BEC8E-3033-4009-82BB-956C23FA9113}" dt="2021-09-05T14:56:18.630" v="98" actId="255"/>
        <pc:sldMkLst>
          <pc:docMk/>
          <pc:sldMk cId="0" sldId="259"/>
        </pc:sldMkLst>
      </pc:sldChg>
      <pc:sldChg chg="modSp mod">
        <pc:chgData name="vivina Iannelli" userId="58ae504cca8fcd48" providerId="LiveId" clId="{020BEC8E-3033-4009-82BB-956C23FA9113}" dt="2021-09-05T14:59:34.435" v="113" actId="2711"/>
        <pc:sldMkLst>
          <pc:docMk/>
          <pc:sldMk cId="0" sldId="260"/>
        </pc:sldMkLst>
      </pc:sldChg>
      <pc:sldChg chg="modSp mod">
        <pc:chgData name="vivina Iannelli" userId="58ae504cca8fcd48" providerId="LiveId" clId="{020BEC8E-3033-4009-82BB-956C23FA9113}" dt="2021-09-05T15:29:25.866" v="974" actId="20577"/>
        <pc:sldMkLst>
          <pc:docMk/>
          <pc:sldMk cId="0" sldId="261"/>
        </pc:sldMkLst>
      </pc:sldChg>
      <pc:sldChg chg="modSp mod">
        <pc:chgData name="vivina Iannelli" userId="58ae504cca8fcd48" providerId="LiveId" clId="{020BEC8E-3033-4009-82BB-956C23FA9113}" dt="2021-09-17T11:49:23.748" v="1033" actId="20577"/>
        <pc:sldMkLst>
          <pc:docMk/>
          <pc:sldMk cId="0" sldId="263"/>
        </pc:sldMkLst>
      </pc:sldChg>
      <pc:sldChg chg="modSp mod">
        <pc:chgData name="vivina Iannelli" userId="58ae504cca8fcd48" providerId="LiveId" clId="{020BEC8E-3033-4009-82BB-956C23FA9113}" dt="2021-10-11T08:43:36.713" v="1121" actId="313"/>
        <pc:sldMkLst>
          <pc:docMk/>
          <pc:sldMk cId="0" sldId="264"/>
        </pc:sldMkLst>
      </pc:sldChg>
      <pc:sldChg chg="modSp mod">
        <pc:chgData name="vivina Iannelli" userId="58ae504cca8fcd48" providerId="LiveId" clId="{020BEC8E-3033-4009-82BB-956C23FA9113}" dt="2021-09-05T15:09:50.377" v="554" actId="313"/>
        <pc:sldMkLst>
          <pc:docMk/>
          <pc:sldMk cId="0" sldId="265"/>
        </pc:sldMkLst>
      </pc:sldChg>
      <pc:sldChg chg="modSp mod">
        <pc:chgData name="vivina Iannelli" userId="58ae504cca8fcd48" providerId="LiveId" clId="{020BEC8E-3033-4009-82BB-956C23FA9113}" dt="2021-09-27T11:52:15.279" v="1035" actId="20577"/>
        <pc:sldMkLst>
          <pc:docMk/>
          <pc:sldMk cId="0" sldId="266"/>
        </pc:sldMkLst>
      </pc:sldChg>
      <pc:sldChg chg="modSp mod">
        <pc:chgData name="vivina Iannelli" userId="58ae504cca8fcd48" providerId="LiveId" clId="{020BEC8E-3033-4009-82BB-956C23FA9113}" dt="2021-10-07T18:29:46.105" v="1090" actId="20577"/>
        <pc:sldMkLst>
          <pc:docMk/>
          <pc:sldMk cId="0" sldId="267"/>
        </pc:sldMkLst>
      </pc:sldChg>
      <pc:sldChg chg="addSp delSp modSp mod">
        <pc:chgData name="vivina Iannelli" userId="58ae504cca8fcd48" providerId="LiveId" clId="{020BEC8E-3033-4009-82BB-956C23FA9113}" dt="2021-09-05T15:25:32.524" v="840" actId="14100"/>
        <pc:sldMkLst>
          <pc:docMk/>
          <pc:sldMk cId="0" sldId="269"/>
        </pc:sldMkLst>
      </pc:sldChg>
      <pc:sldChg chg="modSp mod">
        <pc:chgData name="vivina Iannelli" userId="58ae504cca8fcd48" providerId="LiveId" clId="{020BEC8E-3033-4009-82BB-956C23FA9113}" dt="2021-10-11T08:59:38.687" v="1124" actId="20577"/>
        <pc:sldMkLst>
          <pc:docMk/>
          <pc:sldMk cId="0" sldId="270"/>
        </pc:sldMkLst>
      </pc:sldChg>
      <pc:sldChg chg="addSp delSp modSp mod">
        <pc:chgData name="vivina Iannelli" userId="58ae504cca8fcd48" providerId="LiveId" clId="{020BEC8E-3033-4009-82BB-956C23FA9113}" dt="2021-09-05T14:53:56.157" v="89" actId="14100"/>
        <pc:sldMkLst>
          <pc:docMk/>
          <pc:sldMk cId="2458340659" sldId="271"/>
        </pc:sldMkLst>
      </pc:sldChg>
    </pc:docChg>
  </pc:docChgLst>
  <pc:docChgLst>
    <pc:chgData name="vivina Iannelli" userId="58ae504cca8fcd48" providerId="LiveId" clId="{5C0B2F2A-662A-4E50-8C47-25E5A935961E}"/>
    <pc:docChg chg="modSld">
      <pc:chgData name="vivina Iannelli" userId="58ae504cca8fcd48" providerId="LiveId" clId="{5C0B2F2A-662A-4E50-8C47-25E5A935961E}" dt="2026-10-12T09:13:10.626" v="3" actId="20577"/>
      <pc:docMkLst>
        <pc:docMk/>
      </pc:docMkLst>
      <pc:sldChg chg="modSp mod">
        <pc:chgData name="vivina Iannelli" userId="58ae504cca8fcd48" providerId="LiveId" clId="{5C0B2F2A-662A-4E50-8C47-25E5A935961E}" dt="2026-10-12T09:13:10.626" v="3" actId="20577"/>
        <pc:sldMkLst>
          <pc:docMk/>
          <pc:sldMk cId="0" sldId="270"/>
        </pc:sldMkLst>
        <pc:spChg chg="mod">
          <ac:chgData name="vivina Iannelli" userId="58ae504cca8fcd48" providerId="LiveId" clId="{5C0B2F2A-662A-4E50-8C47-25E5A935961E}" dt="2026-10-12T09:13:10.626" v="3" actId="20577"/>
          <ac:spMkLst>
            <pc:docMk/>
            <pc:sldMk cId="0" sldId="270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588271-8C60-4575-AB5E-B4A8C4C0FB64}" type="datetimeFigureOut">
              <a:rPr lang="it-IT" smtClean="0"/>
              <a:t>12/10/2026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43EF1-35DD-4474-90D5-79DD3C46E34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6373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B43EF1-35DD-4474-90D5-79DD3C46E34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82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angolo rettango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grpSp>
        <p:nvGrpSpPr>
          <p:cNvPr id="2" name="Grup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igura a mano libera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igura a mano libera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igura a mano libera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nettore 1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Gallone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Gallone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igura a mano libera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angolo rettango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nettore 1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Gallone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Gallone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igura a mano libera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igura a mano libera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angolo rettango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nettore 1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0B78677-15E1-4CCF-9BE3-921C5D95A679}" type="datetimeFigureOut">
              <a:rPr lang="it-IT" smtClean="0"/>
              <a:pPr/>
              <a:t>12/10/2026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61169A0-238E-4F22-9662-05826C4A5CBE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2420888"/>
            <a:ext cx="9144000" cy="4214842"/>
          </a:xfrm>
        </p:spPr>
        <p:txBody>
          <a:bodyPr>
            <a:normAutofit fontScale="47500" lnSpcReduction="20000"/>
          </a:bodyPr>
          <a:lstStyle/>
          <a:p>
            <a:pPr algn="ctr"/>
            <a:endParaRPr lang="it-IT" sz="40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endParaRPr lang="it-IT" sz="40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endParaRPr lang="it-IT" sz="40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endParaRPr lang="it-IT" sz="40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endParaRPr lang="it-IT" sz="51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r>
              <a:rPr lang="it-IT" sz="5800" b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Bando del Concorso Nazionale </a:t>
            </a:r>
          </a:p>
          <a:p>
            <a:pPr algn="ctr"/>
            <a:r>
              <a:rPr lang="it-IT" sz="5800" b="1" i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Nuovi alfabeti</a:t>
            </a:r>
            <a:r>
              <a:rPr lang="it-IT" sz="5800" b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, 7° Edizione</a:t>
            </a:r>
          </a:p>
          <a:p>
            <a:pPr algn="ctr"/>
            <a:r>
              <a:rPr lang="it-IT" sz="5800" b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in memoria di Silvia </a:t>
            </a:r>
            <a:r>
              <a:rPr lang="it-IT" sz="5800" b="1" dirty="0" err="1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Frezzolini</a:t>
            </a:r>
            <a:r>
              <a:rPr lang="it-IT" sz="5800" b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, docente del DLC</a:t>
            </a:r>
          </a:p>
          <a:p>
            <a:pPr algn="ctr"/>
            <a:endParaRPr lang="it-IT" sz="71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endParaRPr lang="it-IT" sz="4000" b="1" dirty="0">
              <a:solidFill>
                <a:schemeClr val="accent4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algn="ctr"/>
            <a:r>
              <a:rPr lang="it-IT" sz="5900" b="1" dirty="0">
                <a:solidFill>
                  <a:schemeClr val="accent4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Anno scolastico 2026/2027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5088" y="620687"/>
            <a:ext cx="1835696" cy="125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5816" y="2060848"/>
            <a:ext cx="289954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 descr="C:\Users\Acer\Desktop\Immagine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1880" y="553970"/>
            <a:ext cx="1656184" cy="1357322"/>
          </a:xfrm>
          <a:prstGeom prst="rect">
            <a:avLst/>
          </a:prstGeom>
          <a:noFill/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E1A45A5-B6BE-BB64-FF67-AADECDC709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43216" y="553970"/>
            <a:ext cx="1800592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25F33F1-02AD-855B-2AE8-D8228E1F1B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394520"/>
            <a:ext cx="4320480" cy="4842791"/>
          </a:xfr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DE7CF825-6FD0-7E99-4C3A-F423C434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 dirty="0"/>
              <a:t>DECENNALE DIPARTITA DI SILVIA FREZZOLINI</a:t>
            </a:r>
          </a:p>
        </p:txBody>
      </p:sp>
    </p:spTree>
    <p:extLst>
      <p:ext uri="{BB962C8B-B14F-4D97-AF65-F5344CB8AC3E}">
        <p14:creationId xmlns:p14="http://schemas.microsoft.com/office/powerpoint/2010/main" val="136440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109728" indent="0" algn="ctr">
              <a:buNone/>
            </a:pPr>
            <a:r>
              <a:rPr lang="it-IT" sz="4800" dirty="0" err="1">
                <a:solidFill>
                  <a:schemeClr val="bg2">
                    <a:lumMod val="50000"/>
                  </a:schemeClr>
                </a:solidFill>
              </a:rPr>
              <a:t>mmES</a:t>
            </a:r>
            <a:r>
              <a:rPr lang="it-IT" sz="4800" dirty="0">
                <a:solidFill>
                  <a:schemeClr val="bg2">
                    <a:lumMod val="50000"/>
                  </a:schemeClr>
                </a:solidFill>
              </a:rPr>
              <a:t>    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25681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it-IT" sz="3200" dirty="0"/>
            </a:br>
            <a:br>
              <a:rPr lang="it-IT" sz="3200" dirty="0"/>
            </a:br>
            <a:r>
              <a:rPr lang="it-IT" sz="3600" dirty="0"/>
              <a:t>Titolo del Concorso</a:t>
            </a:r>
            <a:br>
              <a:rPr lang="it-IT" sz="3600" dirty="0"/>
            </a:br>
            <a:endParaRPr lang="it-IT" sz="3600" dirty="0"/>
          </a:p>
        </p:txBody>
      </p:sp>
      <p:sp>
        <p:nvSpPr>
          <p:cNvPr id="9" name="Ovale 8"/>
          <p:cNvSpPr/>
          <p:nvPr/>
        </p:nvSpPr>
        <p:spPr>
          <a:xfrm>
            <a:off x="2843808" y="2132857"/>
            <a:ext cx="3816424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/>
              <a:t>TRADUZIONI CREATIVE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4EF7155-8B78-5F98-1D6C-49C55A2E1A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131533"/>
            <a:ext cx="1594521" cy="223224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CB196968-0AC9-BC6D-62A3-E2A244940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2147526"/>
            <a:ext cx="1738536" cy="229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340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Autofit/>
          </a:bodyPr>
          <a:lstStyle/>
          <a:p>
            <a:pPr lvl="0" algn="just">
              <a:spcAft>
                <a:spcPts val="1200"/>
              </a:spcAft>
            </a:pPr>
            <a:endParaRPr lang="it-IT" sz="2000" dirty="0"/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  <a:ea typeface="SimSun" panose="02010600030101010101" pitchFamily="2" charset="-122"/>
                <a:cs typeface="Lucida Sans Unicode" panose="020B0602030504020204" pitchFamily="34" charset="0"/>
              </a:rPr>
              <a:t>Far acquisire agli studenti competenze testuali e traduttive, incentivando l’importanza di una lettura e di uno studio capillare di testi classici e di una loro interpretazione;</a:t>
            </a:r>
            <a:endParaRPr lang="it-IT" sz="1800" kern="100" dirty="0">
              <a:effectLst/>
              <a:latin typeface="Lucida Sans Unicode" panose="020B0602030504020204" pitchFamily="34" charset="0"/>
              <a:ea typeface="SimSun" panose="02010600030101010101" pitchFamily="2" charset="-122"/>
              <a:cs typeface="Lucida Sans Unicode" panose="020B0602030504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  <a:ea typeface="SimSun" panose="02010600030101010101" pitchFamily="2" charset="-122"/>
                <a:cs typeface="Lucida Sans Unicode" panose="020B0602030504020204" pitchFamily="34" charset="0"/>
              </a:rPr>
              <a:t>rendere tali testi più vicini agli studenti, promuovendone una eventuale attualizzazione e stimolando in loro la capacità di ricrearli con originalità e creatività;</a:t>
            </a:r>
            <a:endParaRPr lang="it-IT" sz="1800" kern="100" dirty="0">
              <a:effectLst/>
              <a:latin typeface="Lucida Sans Unicode" panose="020B0602030504020204" pitchFamily="34" charset="0"/>
              <a:ea typeface="SimSun" panose="02010600030101010101" pitchFamily="2" charset="-122"/>
              <a:cs typeface="Lucida Sans Unicode" panose="020B0602030504020204" pitchFamily="34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it-IT" sz="1800" kern="100" dirty="0">
                <a:solidFill>
                  <a:srgbClr val="000000"/>
                </a:solidFill>
                <a:effectLst/>
                <a:latin typeface="Lucida Sans Unicode" panose="020B0602030504020204" pitchFamily="34" charset="0"/>
                <a:ea typeface="SimSun" panose="02010600030101010101" pitchFamily="2" charset="-122"/>
                <a:cs typeface="Lucida Sans Unicode" panose="020B0602030504020204" pitchFamily="34" charset="0"/>
              </a:rPr>
              <a:t>offrire agli studenti la possibilità di essere soggetti attivi e di mettersi in gioco sperimentando nuove modalità di espressione.  </a:t>
            </a:r>
            <a:endParaRPr lang="it-IT" sz="1800" kern="100" dirty="0">
              <a:effectLst/>
              <a:latin typeface="Lucida Sans Unicode" panose="020B0602030504020204" pitchFamily="34" charset="0"/>
              <a:ea typeface="SimSun" panose="02010600030101010101" pitchFamily="2" charset="-122"/>
              <a:cs typeface="Lucida Sans Unicode" panose="020B0602030504020204" pitchFamily="34" charset="0"/>
            </a:endParaRPr>
          </a:p>
          <a:p>
            <a:pPr marL="109728" indent="0" algn="just">
              <a:spcAft>
                <a:spcPts val="1200"/>
              </a:spcAft>
              <a:buNone/>
            </a:pPr>
            <a:endParaRPr lang="it-IT" sz="2000" dirty="0"/>
          </a:p>
          <a:p>
            <a:pPr marL="109728" indent="0" algn="just">
              <a:spcAft>
                <a:spcPts val="1200"/>
              </a:spcAft>
              <a:buNone/>
            </a:pPr>
            <a:endParaRPr lang="it-IT" sz="2000" dirty="0"/>
          </a:p>
          <a:p>
            <a:pPr algn="just">
              <a:spcAft>
                <a:spcPts val="1200"/>
              </a:spcAft>
            </a:pPr>
            <a:endParaRPr lang="it-IT" sz="20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785818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accent2"/>
                </a:solidFill>
              </a:rPr>
              <a:t>OBIETTIVI</a:t>
            </a:r>
          </a:p>
        </p:txBody>
      </p:sp>
    </p:spTree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2954327"/>
          </a:xfrm>
        </p:spPr>
        <p:txBody>
          <a:bodyPr>
            <a:normAutofit/>
          </a:bodyPr>
          <a:lstStyle/>
          <a:p>
            <a:pPr marL="4763" indent="-4763" algn="just">
              <a:buNone/>
            </a:pPr>
            <a:endParaRPr lang="it-IT" sz="2800" kern="100" dirty="0">
              <a:latin typeface="Lucida Sans Unicode" panose="020B0602030504020204" pitchFamily="34" charset="0"/>
              <a:ea typeface="SimSun" panose="02010600030101010101" pitchFamily="2" charset="-122"/>
              <a:cs typeface="Lucida Sans Unicode" panose="020B0602030504020204" pitchFamily="34" charset="0"/>
            </a:endParaRPr>
          </a:p>
          <a:p>
            <a:pPr marL="4763" indent="-4763" algn="just">
              <a:buNone/>
            </a:pPr>
            <a:r>
              <a:rPr lang="it-IT" sz="2800" kern="100" dirty="0">
                <a:ea typeface="SimSun" panose="02010600030101010101" pitchFamily="2" charset="-122"/>
                <a:cs typeface="Lucida Sans Unicode" panose="020B0602030504020204" pitchFamily="34" charset="0"/>
              </a:rPr>
              <a:t>S</a:t>
            </a:r>
            <a:r>
              <a:rPr lang="it-IT" sz="2800" kern="100" dirty="0">
                <a:effectLst/>
                <a:ea typeface="SimSun" panose="02010600030101010101" pitchFamily="2" charset="-122"/>
                <a:cs typeface="Lucida Sans Unicode" panose="020B0602030504020204" pitchFamily="34" charset="0"/>
              </a:rPr>
              <a:t>ingoli studenti delle scuole secondarie di II grado aderenti alla rete DLC che con la loro classe partecipino alle attività di ricerca-azione previste per quest’anno.</a:t>
            </a:r>
            <a:endParaRPr lang="it-IT" sz="2800" dirty="0">
              <a:cs typeface="Lucida Sans Unicode" panose="020B0602030504020204" pitchFamily="34" charset="0"/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1368412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Destinatari e requisiti di ammissione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85720" y="2928934"/>
            <a:ext cx="8429684" cy="2714644"/>
          </a:xfrm>
        </p:spPr>
        <p:txBody>
          <a:bodyPr>
            <a:normAutofit fontScale="92500" lnSpcReduction="20000"/>
          </a:bodyPr>
          <a:lstStyle/>
          <a:p>
            <a:pPr marL="822960" indent="-457200" algn="just"/>
            <a:r>
              <a:rPr lang="it-IT" sz="2600" kern="100" dirty="0"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Scegliere</a:t>
            </a:r>
            <a:r>
              <a:rPr lang="it-IT" sz="2600" kern="100" dirty="0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 la sezione a cui partecipare, greca o latina</a:t>
            </a:r>
            <a:r>
              <a:rPr lang="it-IT" sz="2400" kern="100" dirty="0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.</a:t>
            </a:r>
          </a:p>
          <a:p>
            <a:pPr marL="822960" indent="-457200" algn="just"/>
            <a:r>
              <a:rPr lang="it-IT" sz="2600" dirty="0">
                <a:latin typeface="+mj-lt"/>
              </a:rPr>
              <a:t>Per la sezione greca: traduzioni creative di due liriche anacreontiche, seguendo ambedue i modelli indicati di traduzioni d’autore;</a:t>
            </a:r>
          </a:p>
          <a:p>
            <a:pPr indent="0" algn="just">
              <a:buNone/>
            </a:pPr>
            <a:r>
              <a:rPr lang="it-IT" sz="2600" dirty="0">
                <a:latin typeface="+mj-lt"/>
              </a:rPr>
              <a:t>     per la sezione latina: traduzione in un dialetto a        	scelta del carme V di Catullo, seguendo uno dei 	tre modelli indicati di traduzione d’autore.</a:t>
            </a:r>
            <a:endParaRPr lang="it-IT" sz="2600" kern="100" dirty="0">
              <a:effectLst/>
              <a:latin typeface="+mj-lt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indent="0" algn="just">
              <a:buNone/>
            </a:pPr>
            <a:endParaRPr lang="it-IT" sz="7000" dirty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142984"/>
            <a:ext cx="8229600" cy="1368412"/>
          </a:xfrm>
        </p:spPr>
        <p:txBody>
          <a:bodyPr>
            <a:noAutofit/>
          </a:bodyPr>
          <a:lstStyle/>
          <a:p>
            <a:pPr algn="ctr"/>
            <a:r>
              <a:rPr lang="it-IT" sz="4400" dirty="0"/>
              <a:t>         </a:t>
            </a:r>
            <a:r>
              <a:rPr lang="it-IT" sz="4400" dirty="0">
                <a:solidFill>
                  <a:schemeClr val="accent4"/>
                </a:solidFill>
              </a:rPr>
              <a:t>Oggetto del concorso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566245"/>
            <a:ext cx="2143125" cy="2133600"/>
          </a:xfrm>
          <a:prstGeom prst="rect">
            <a:avLst/>
          </a:prstGeom>
        </p:spPr>
      </p:pic>
    </p:spTree>
  </p:cSld>
  <p:clrMapOvr>
    <a:masterClrMapping/>
  </p:clrMapOvr>
  <p:transition>
    <p:whee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57200" y="1439826"/>
            <a:ext cx="8229600" cy="4948068"/>
          </a:xfrm>
        </p:spPr>
        <p:txBody>
          <a:bodyPr>
            <a:normAutofit lnSpcReduction="10000"/>
          </a:bodyPr>
          <a:lstStyle/>
          <a:p>
            <a:pPr marL="95250" indent="-4763" algn="ctr">
              <a:buNone/>
            </a:pPr>
            <a:r>
              <a:rPr lang="it-IT" sz="2800" dirty="0"/>
              <a:t>Iscrizione entro il </a:t>
            </a:r>
          </a:p>
          <a:p>
            <a:pPr marL="95250" indent="-4763" algn="ctr">
              <a:buNone/>
            </a:pPr>
            <a:r>
              <a:rPr lang="it-IT" b="1" dirty="0">
                <a:solidFill>
                  <a:srgbClr val="FF0000"/>
                </a:solidFill>
              </a:rPr>
              <a:t>15 dicembre 2026</a:t>
            </a:r>
          </a:p>
          <a:p>
            <a:pPr marL="95250" indent="-4763" algn="ctr">
              <a:buNone/>
            </a:pPr>
            <a:r>
              <a:rPr lang="it-IT" dirty="0"/>
              <a:t>tramite </a:t>
            </a:r>
            <a:r>
              <a:rPr lang="it-IT"/>
              <a:t>copia del versamento</a:t>
            </a:r>
            <a:r>
              <a:rPr lang="it-IT" dirty="0"/>
              <a:t>, come da bando, e apposita scheda disponibile su:</a:t>
            </a:r>
          </a:p>
          <a:p>
            <a:pPr marL="95250" indent="-4763" algn="ctr">
              <a:buNone/>
            </a:pPr>
            <a:endParaRPr lang="it-IT" sz="1400" dirty="0"/>
          </a:p>
          <a:p>
            <a:pPr marL="95250" indent="-4763" algn="ctr">
              <a:buNone/>
            </a:pPr>
            <a:r>
              <a:rPr lang="it-IT" sz="2400" b="1" kern="100" dirty="0">
                <a:solidFill>
                  <a:schemeClr val="accent5"/>
                </a:solidFill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https://www.liceospedalieri.edu.it/scheda-progetto/dlc-concorso-nuovi-alfabeti </a:t>
            </a:r>
          </a:p>
          <a:p>
            <a:pPr marL="95250" indent="-4763" algn="ctr">
              <a:buNone/>
            </a:pPr>
            <a:endParaRPr lang="it-IT" sz="2400" b="1" dirty="0">
              <a:solidFill>
                <a:srgbClr val="002060"/>
              </a:solidFill>
            </a:endParaRPr>
          </a:p>
          <a:p>
            <a:pPr marL="95250" indent="-4763" algn="ctr">
              <a:buNone/>
            </a:pPr>
            <a:r>
              <a:rPr lang="it-IT" dirty="0"/>
              <a:t>da inviare a:</a:t>
            </a:r>
          </a:p>
          <a:p>
            <a:pPr marL="95250" indent="-4763" algn="ctr">
              <a:buNone/>
            </a:pPr>
            <a:endParaRPr lang="it-IT" sz="1600" dirty="0"/>
          </a:p>
          <a:p>
            <a:pPr marL="95250" indent="-4763" algn="ctr">
              <a:buNone/>
            </a:pPr>
            <a:r>
              <a:rPr lang="it-IT" sz="2400" b="1" dirty="0">
                <a:solidFill>
                  <a:srgbClr val="002060"/>
                </a:solidFill>
              </a:rPr>
              <a:t>ctpc070002@istruzione.it</a:t>
            </a:r>
          </a:p>
          <a:p>
            <a:pPr algn="ctr">
              <a:buNone/>
            </a:pPr>
            <a:r>
              <a:rPr lang="it-IT" sz="2400" dirty="0"/>
              <a:t>e a</a:t>
            </a:r>
          </a:p>
          <a:p>
            <a:pPr marL="95250" indent="-4763" algn="ctr">
              <a:buNone/>
            </a:pPr>
            <a:r>
              <a:rPr lang="it-IT" sz="2400" b="1" dirty="0">
                <a:solidFill>
                  <a:srgbClr val="002060"/>
                </a:solidFill>
              </a:rPr>
              <a:t>vincenza.iannelli@scuola.istruzione.it</a:t>
            </a:r>
          </a:p>
          <a:p>
            <a:pPr marL="95250" indent="-4763" algn="ctr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/>
          <a:p>
            <a:pPr algn="ctr"/>
            <a:r>
              <a:rPr lang="it-IT" dirty="0"/>
              <a:t>Modalità e tempi di iscrizione</a:t>
            </a:r>
          </a:p>
        </p:txBody>
      </p:sp>
    </p:spTree>
  </p:cSld>
  <p:clrMapOvr>
    <a:masterClrMapping/>
  </p:clrMapOvr>
  <p:transition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70848" y="1279586"/>
            <a:ext cx="8229600" cy="4826535"/>
          </a:xfrm>
        </p:spPr>
        <p:txBody>
          <a:bodyPr>
            <a:normAutofit fontScale="85000" lnSpcReduction="20000"/>
          </a:bodyPr>
          <a:lstStyle/>
          <a:p>
            <a:pPr marL="184150" indent="-4763" algn="ctr">
              <a:buNone/>
            </a:pPr>
            <a:endParaRPr lang="it-IT" sz="2600" dirty="0"/>
          </a:p>
          <a:p>
            <a:pPr marL="184150" indent="-4763" algn="ctr">
              <a:buNone/>
            </a:pPr>
            <a:r>
              <a:rPr lang="it-IT" sz="2600" dirty="0"/>
              <a:t>Entro il </a:t>
            </a:r>
            <a:r>
              <a:rPr lang="it-IT" sz="2600" b="1" dirty="0">
                <a:solidFill>
                  <a:srgbClr val="FF0000"/>
                </a:solidFill>
              </a:rPr>
              <a:t>10 marzo 2027 </a:t>
            </a:r>
            <a:r>
              <a:rPr lang="it-IT" sz="2600" dirty="0"/>
              <a:t>inviare agli indirizzi:</a:t>
            </a:r>
          </a:p>
          <a:p>
            <a:pPr algn="ctr">
              <a:buNone/>
            </a:pPr>
            <a:endParaRPr lang="it-IT" sz="2600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it-IT" sz="2600" b="1" dirty="0">
                <a:solidFill>
                  <a:srgbClr val="002060"/>
                </a:solidFill>
              </a:rPr>
              <a:t>ctpc070002@istruzione.it</a:t>
            </a:r>
          </a:p>
          <a:p>
            <a:pPr algn="ctr">
              <a:buNone/>
            </a:pPr>
            <a:r>
              <a:rPr lang="it-IT" sz="2600" dirty="0"/>
              <a:t>e</a:t>
            </a:r>
          </a:p>
          <a:p>
            <a:pPr algn="ctr">
              <a:buNone/>
            </a:pPr>
            <a:r>
              <a:rPr lang="it-IT" sz="2600" b="1" dirty="0">
                <a:solidFill>
                  <a:srgbClr val="002060"/>
                </a:solidFill>
              </a:rPr>
              <a:t>vincenza.iannelli@scuola.istruzione.it</a:t>
            </a:r>
          </a:p>
          <a:p>
            <a:pPr marL="566928" indent="-457200">
              <a:buNone/>
            </a:pPr>
            <a:endParaRPr lang="it-IT" sz="2400" dirty="0"/>
          </a:p>
          <a:p>
            <a:pPr marL="566928" indent="-457200">
              <a:buNone/>
            </a:pPr>
            <a:r>
              <a:rPr lang="it-IT" sz="2400" dirty="0"/>
              <a:t>1.</a:t>
            </a:r>
            <a:r>
              <a:rPr lang="it-IT" sz="2600" dirty="0"/>
              <a:t>	Le traduzioni creative o della sezione greca o di quella latina;</a:t>
            </a:r>
          </a:p>
          <a:p>
            <a:pPr marL="566928" indent="-457200" algn="just">
              <a:buNone/>
            </a:pPr>
            <a:r>
              <a:rPr lang="it-IT" sz="2600" dirty="0"/>
              <a:t>2. la scheda</a:t>
            </a:r>
            <a:r>
              <a:rPr lang="it-IT" sz="2600" b="1" dirty="0"/>
              <a:t> </a:t>
            </a:r>
            <a:r>
              <a:rPr lang="it-IT" sz="2600" dirty="0"/>
              <a:t>di presentazione dei prodotti per le cui caratteristiche si rimanda al bando e il cui modello si trova in </a:t>
            </a:r>
            <a:r>
              <a:rPr lang="it-IT" sz="2600" kern="100" dirty="0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https://www.liceospedalieri.edu.it/scheda-progetto/</a:t>
            </a:r>
            <a:r>
              <a:rPr lang="it-IT" sz="2600" kern="100" dirty="0" err="1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dlc</a:t>
            </a:r>
            <a:r>
              <a:rPr lang="it-IT" sz="2600" kern="100" dirty="0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-concorso-nuovi-alfabeti;</a:t>
            </a:r>
          </a:p>
          <a:p>
            <a:pPr marL="566928" indent="-457200" algn="just">
              <a:buNone/>
            </a:pPr>
            <a:r>
              <a:rPr lang="it-IT" sz="2600" kern="100" dirty="0"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3. l</a:t>
            </a:r>
            <a:r>
              <a:rPr lang="it-IT" sz="2600" dirty="0"/>
              <a:t>e dichiarazioni inviate dai referenti dei progetti DLC o del Concorso relative alle liberatorie</a:t>
            </a:r>
            <a:r>
              <a:rPr lang="it-IT" sz="2600" b="1" dirty="0"/>
              <a:t> </a:t>
            </a:r>
            <a:r>
              <a:rPr lang="it-IT" sz="2600" dirty="0"/>
              <a:t>acquisite e depositate presso gli uffici delle proprie scuole.</a:t>
            </a:r>
          </a:p>
          <a:p>
            <a:pPr marL="566928" indent="-457200">
              <a:buNone/>
            </a:pPr>
            <a:endParaRPr lang="it-IT" sz="24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70848" y="116632"/>
            <a:ext cx="8229600" cy="1152128"/>
          </a:xfrm>
        </p:spPr>
        <p:txBody>
          <a:bodyPr>
            <a:normAutofit/>
          </a:bodyPr>
          <a:lstStyle/>
          <a:p>
            <a:pPr algn="ctr"/>
            <a:r>
              <a:rPr lang="it-IT" sz="3200" dirty="0"/>
              <a:t>Termini e modalità di presentazione </a:t>
            </a:r>
            <a:br>
              <a:rPr lang="it-IT" sz="3200" dirty="0"/>
            </a:br>
            <a:r>
              <a:rPr lang="it-IT" sz="3200" dirty="0"/>
              <a:t>dei prodotti finali</a:t>
            </a:r>
          </a:p>
        </p:txBody>
      </p:sp>
    </p:spTree>
  </p:cSld>
  <p:clrMapOvr>
    <a:masterClrMapping/>
  </p:clrMapOvr>
  <p:transition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collegiodocentin1_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640" y="1857364"/>
            <a:ext cx="5038930" cy="3571900"/>
          </a:xfrm>
          <a:prstGeom prst="rect">
            <a:avLst/>
          </a:prstGeom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5429256" y="1714488"/>
            <a:ext cx="3286148" cy="4000528"/>
          </a:xfrm>
        </p:spPr>
        <p:txBody>
          <a:bodyPr>
            <a:normAutofit fontScale="70000" lnSpcReduction="20000"/>
          </a:bodyPr>
          <a:lstStyle/>
          <a:p>
            <a:pPr marL="109728" indent="0" algn="just">
              <a:buNone/>
            </a:pPr>
            <a:endParaRPr lang="it-IT" dirty="0"/>
          </a:p>
          <a:p>
            <a:pPr marL="109728" indent="0" algn="ctr">
              <a:lnSpc>
                <a:spcPct val="150000"/>
              </a:lnSpc>
              <a:buNone/>
            </a:pPr>
            <a:r>
              <a:rPr lang="it-IT" sz="2800" b="1" dirty="0"/>
              <a:t>1 Presidente</a:t>
            </a:r>
          </a:p>
          <a:p>
            <a:pPr marL="109728" indent="0" algn="ctr">
              <a:lnSpc>
                <a:spcPct val="150000"/>
              </a:lnSpc>
              <a:buNone/>
            </a:pPr>
            <a:r>
              <a:rPr lang="it-IT" sz="2800" b="1" dirty="0"/>
              <a:t>5</a:t>
            </a:r>
            <a:r>
              <a:rPr lang="it-IT" sz="2800" b="1"/>
              <a:t> </a:t>
            </a:r>
            <a:r>
              <a:rPr lang="it-IT" sz="2800" b="1" dirty="0"/>
              <a:t>Componenti</a:t>
            </a:r>
          </a:p>
          <a:p>
            <a:pPr marL="109728" indent="0" algn="ctr">
              <a:lnSpc>
                <a:spcPct val="150000"/>
              </a:lnSpc>
              <a:buNone/>
            </a:pPr>
            <a:endParaRPr lang="it-IT" sz="2800" dirty="0"/>
          </a:p>
          <a:p>
            <a:pPr marL="109728" indent="0" algn="ctr">
              <a:lnSpc>
                <a:spcPct val="150000"/>
              </a:lnSpc>
              <a:buNone/>
            </a:pPr>
            <a:r>
              <a:rPr lang="it-IT" sz="2800" dirty="0"/>
              <a:t>tra Docenti universitari e di scuole, </a:t>
            </a:r>
          </a:p>
          <a:p>
            <a:pPr marL="109728" indent="0" algn="ctr">
              <a:lnSpc>
                <a:spcPct val="150000"/>
              </a:lnSpc>
              <a:buNone/>
            </a:pPr>
            <a:r>
              <a:rPr lang="it-IT" sz="2800" dirty="0"/>
              <a:t>Dirigenti </a:t>
            </a:r>
          </a:p>
          <a:p>
            <a:pPr marL="109728" indent="0" algn="ctr">
              <a:lnSpc>
                <a:spcPct val="150000"/>
              </a:lnSpc>
              <a:buNone/>
            </a:pPr>
            <a:r>
              <a:rPr lang="it-IT" sz="2800" dirty="0"/>
              <a:t>ed Enti esterni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dirty="0">
                <a:solidFill>
                  <a:schemeClr val="accent2"/>
                </a:solidFill>
              </a:rPr>
              <a:t>Commissione esaminatrice</a:t>
            </a:r>
          </a:p>
        </p:txBody>
      </p:sp>
    </p:spTree>
  </p:cSld>
  <p:clrMapOvr>
    <a:masterClrMapping/>
  </p:clrMapOvr>
  <p:transition>
    <p:push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20"/>
          <p:cNvGrpSpPr/>
          <p:nvPr/>
        </p:nvGrpSpPr>
        <p:grpSpPr>
          <a:xfrm>
            <a:off x="1857356" y="428604"/>
            <a:ext cx="5222386" cy="2760486"/>
            <a:chOff x="1383206" y="1556438"/>
            <a:chExt cx="6271940" cy="3315266"/>
          </a:xfrm>
        </p:grpSpPr>
        <p:sp>
          <p:nvSpPr>
            <p:cNvPr id="5" name="Ovale 4"/>
            <p:cNvSpPr/>
            <p:nvPr/>
          </p:nvSpPr>
          <p:spPr>
            <a:xfrm>
              <a:off x="1954710" y="1556438"/>
              <a:ext cx="5214974" cy="2786082"/>
            </a:xfrm>
            <a:prstGeom prst="ellipse">
              <a:avLst/>
            </a:prstGeom>
            <a:noFill/>
            <a:ln cmpd="sng"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" name="CasellaDiTesto 5"/>
            <p:cNvSpPr txBox="1"/>
            <p:nvPr/>
          </p:nvSpPr>
          <p:spPr>
            <a:xfrm>
              <a:off x="1642695" y="2056504"/>
              <a:ext cx="5715040" cy="1663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it-IT" sz="1600" dirty="0"/>
            </a:p>
            <a:p>
              <a:pPr algn="ctr"/>
              <a:r>
                <a:rPr lang="it-IT" sz="2800" b="1" dirty="0">
                  <a:solidFill>
                    <a:schemeClr val="bg2">
                      <a:lumMod val="25000"/>
                    </a:schemeClr>
                  </a:solidFill>
                </a:rPr>
                <a:t>Criteri di valutazione</a:t>
              </a:r>
            </a:p>
            <a:p>
              <a:pPr algn="ctr"/>
              <a:r>
                <a:rPr lang="it-IT" sz="2000" b="1" dirty="0">
                  <a:solidFill>
                    <a:schemeClr val="bg2">
                      <a:lumMod val="25000"/>
                    </a:schemeClr>
                  </a:solidFill>
                </a:rPr>
                <a:t>con un punteggio da 1 a 20 per </a:t>
              </a:r>
            </a:p>
            <a:p>
              <a:pPr algn="ctr"/>
              <a:r>
                <a:rPr lang="it-IT" sz="2000" b="1" dirty="0">
                  <a:solidFill>
                    <a:schemeClr val="bg2">
                      <a:lumMod val="25000"/>
                    </a:schemeClr>
                  </a:solidFill>
                </a:rPr>
                <a:t>ogni descrittore</a:t>
              </a:r>
            </a:p>
          </p:txBody>
        </p:sp>
        <p:grpSp>
          <p:nvGrpSpPr>
            <p:cNvPr id="4" name="Gruppo 15"/>
            <p:cNvGrpSpPr/>
            <p:nvPr/>
          </p:nvGrpSpPr>
          <p:grpSpPr>
            <a:xfrm>
              <a:off x="1383206" y="3056637"/>
              <a:ext cx="1746972" cy="1475822"/>
              <a:chOff x="1530497" y="2528141"/>
              <a:chExt cx="1762503" cy="1491127"/>
            </a:xfrm>
          </p:grpSpPr>
          <p:sp>
            <p:nvSpPr>
              <p:cNvPr id="7" name="Freccia a destra 6"/>
              <p:cNvSpPr/>
              <p:nvPr/>
            </p:nvSpPr>
            <p:spPr>
              <a:xfrm rot="8799501">
                <a:off x="1530497" y="2528141"/>
                <a:ext cx="404105" cy="1011227"/>
              </a:xfrm>
              <a:prstGeom prst="rightArrow">
                <a:avLst>
                  <a:gd name="adj1" fmla="val 50000"/>
                  <a:gd name="adj2" fmla="val 5328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5" name="Freccia a destra 14"/>
              <p:cNvSpPr/>
              <p:nvPr/>
            </p:nvSpPr>
            <p:spPr>
              <a:xfrm rot="6762885">
                <a:off x="2585334" y="3311602"/>
                <a:ext cx="404105" cy="1011227"/>
              </a:xfrm>
              <a:prstGeom prst="rightArrow">
                <a:avLst>
                  <a:gd name="adj1" fmla="val 50000"/>
                  <a:gd name="adj2" fmla="val 5328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grpSp>
          <p:nvGrpSpPr>
            <p:cNvPr id="8" name="Gruppo 16"/>
            <p:cNvGrpSpPr/>
            <p:nvPr/>
          </p:nvGrpSpPr>
          <p:grpSpPr>
            <a:xfrm flipH="1">
              <a:off x="3916930" y="3056636"/>
              <a:ext cx="3738216" cy="1815068"/>
              <a:chOff x="1663231" y="2543473"/>
              <a:chExt cx="3771450" cy="1833892"/>
            </a:xfrm>
          </p:grpSpPr>
          <p:sp>
            <p:nvSpPr>
              <p:cNvPr id="18" name="Freccia a destra 17"/>
              <p:cNvSpPr/>
              <p:nvPr/>
            </p:nvSpPr>
            <p:spPr>
              <a:xfrm rot="8799501">
                <a:off x="1663231" y="2543473"/>
                <a:ext cx="404104" cy="1011226"/>
              </a:xfrm>
              <a:prstGeom prst="rightArrow">
                <a:avLst>
                  <a:gd name="adj1" fmla="val 50000"/>
                  <a:gd name="adj2" fmla="val 5328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19" name="Freccia a destra 18"/>
              <p:cNvSpPr/>
              <p:nvPr/>
            </p:nvSpPr>
            <p:spPr>
              <a:xfrm rot="7008570">
                <a:off x="2924590" y="3433616"/>
                <a:ext cx="404105" cy="1011227"/>
              </a:xfrm>
              <a:prstGeom prst="rightArrow">
                <a:avLst>
                  <a:gd name="adj1" fmla="val 50000"/>
                  <a:gd name="adj2" fmla="val 5328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20" name="Freccia a destra 19"/>
              <p:cNvSpPr/>
              <p:nvPr/>
            </p:nvSpPr>
            <p:spPr>
              <a:xfrm rot="5400000">
                <a:off x="4727015" y="3669699"/>
                <a:ext cx="404105" cy="1011227"/>
              </a:xfrm>
              <a:prstGeom prst="rightArrow">
                <a:avLst>
                  <a:gd name="adj1" fmla="val 50000"/>
                  <a:gd name="adj2" fmla="val 53282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23" name="CasellaDiTesto 22"/>
          <p:cNvSpPr txBox="1"/>
          <p:nvPr/>
        </p:nvSpPr>
        <p:spPr>
          <a:xfrm>
            <a:off x="357158" y="1928802"/>
            <a:ext cx="1500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Attinenza a quanto richiesto dal Bando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923556" y="3026276"/>
            <a:ext cx="18573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it-IT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1507237" y="3022577"/>
            <a:ext cx="2056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Completezza ed esaustività nella compilazione dei dati richiesti nella scheda di presentazione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3505400" y="3349441"/>
            <a:ext cx="18573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Capacità di creare un testo  coerente e coeso nelle sue varie parti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5204931" y="3173061"/>
            <a:ext cx="20002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Cura nel realizzarlo, oltre che dell’aspetto contenutistico (temi, contesti letterari e storici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) 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anche di quello formale (metrica, lessico</a:t>
            </a:r>
            <a:r>
              <a:rPr lang="it-IT" b="1" dirty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 figure retoriche, punteggiatura)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6959225" y="2041163"/>
            <a:ext cx="1928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2">
                    <a:lumMod val="25000"/>
                  </a:schemeClr>
                </a:solidFill>
              </a:rPr>
              <a:t>Creatività ed originalità nella realizzazione del lavoro</a:t>
            </a:r>
          </a:p>
        </p:txBody>
      </p:sp>
    </p:spTree>
  </p:cSld>
  <p:clrMapOvr>
    <a:masterClrMapping/>
  </p:clrMapOvr>
  <p:transition>
    <p:diamond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5143536"/>
          </a:xfrm>
        </p:spPr>
        <p:txBody>
          <a:bodyPr>
            <a:normAutofit fontScale="85000" lnSpcReduction="10000"/>
          </a:bodyPr>
          <a:lstStyle/>
          <a:p>
            <a:pPr marL="109728" indent="0">
              <a:lnSpc>
                <a:spcPct val="120000"/>
              </a:lnSpc>
              <a:buNone/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                   Per le due sezioni, </a:t>
            </a:r>
          </a:p>
          <a:p>
            <a:pPr marL="109728" indent="0" algn="just">
              <a:lnSpc>
                <a:spcPct val="120000"/>
              </a:lnSpc>
              <a:buNone/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   rispettivamente una greca e una latina:</a:t>
            </a:r>
          </a:p>
          <a:p>
            <a:pPr algn="just">
              <a:lnSpc>
                <a:spcPct val="120000"/>
              </a:lnSpc>
            </a:pPr>
            <a:endParaRPr lang="it-IT" sz="1800" b="1" dirty="0">
              <a:solidFill>
                <a:schemeClr val="bg2">
                  <a:lumMod val="25000"/>
                </a:schemeClr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1^ classificato: </a:t>
            </a:r>
            <a:r>
              <a:rPr lang="it-IT" sz="1800" b="1" dirty="0">
                <a:solidFill>
                  <a:schemeClr val="accent2"/>
                </a:solidFill>
              </a:rPr>
              <a:t>€ 200</a:t>
            </a:r>
          </a:p>
          <a:p>
            <a:pPr algn="just">
              <a:lnSpc>
                <a:spcPct val="120000"/>
              </a:lnSpc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2^ classificato: </a:t>
            </a:r>
            <a:r>
              <a:rPr lang="it-IT" sz="1800" b="1" dirty="0">
                <a:solidFill>
                  <a:schemeClr val="accent2"/>
                </a:solidFill>
              </a:rPr>
              <a:t>€ 150</a:t>
            </a:r>
          </a:p>
          <a:p>
            <a:pPr algn="just">
              <a:lnSpc>
                <a:spcPct val="120000"/>
              </a:lnSpc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3^ classificato: </a:t>
            </a:r>
            <a:r>
              <a:rPr lang="it-IT" sz="1800" b="1" dirty="0">
                <a:solidFill>
                  <a:schemeClr val="accent2"/>
                </a:solidFill>
              </a:rPr>
              <a:t>€ 100  </a:t>
            </a:r>
          </a:p>
          <a:p>
            <a:pPr algn="just">
              <a:lnSpc>
                <a:spcPct val="120000"/>
              </a:lnSpc>
            </a:pPr>
            <a:endParaRPr lang="it-IT" sz="1800" b="1" dirty="0">
              <a:solidFill>
                <a:schemeClr val="bg2">
                  <a:lumMod val="25000"/>
                </a:schemeClr>
              </a:solidFill>
            </a:endParaRPr>
          </a:p>
          <a:p>
            <a:pPr marL="109728" indent="0" algn="just">
              <a:lnSpc>
                <a:spcPct val="120000"/>
              </a:lnSpc>
              <a:buNone/>
            </a:pP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     </a:t>
            </a:r>
            <a:endParaRPr lang="it-IT" sz="1800" dirty="0"/>
          </a:p>
          <a:p>
            <a:pPr algn="just">
              <a:lnSpc>
                <a:spcPct val="120000"/>
              </a:lnSpc>
              <a:buNone/>
            </a:pPr>
            <a:r>
              <a:rPr lang="it-IT" sz="1800" dirty="0"/>
              <a:t>                                         </a:t>
            </a:r>
            <a:r>
              <a:rPr lang="it-IT" sz="1800" b="1" dirty="0">
                <a:solidFill>
                  <a:schemeClr val="bg2">
                    <a:lumMod val="25000"/>
                  </a:schemeClr>
                </a:solidFill>
              </a:rPr>
              <a:t>Attestati ai primi tre premiati per sezione</a:t>
            </a:r>
          </a:p>
          <a:p>
            <a:pPr algn="just">
              <a:lnSpc>
                <a:spcPct val="120000"/>
              </a:lnSpc>
              <a:buNone/>
            </a:pPr>
            <a:endParaRPr lang="it-IT" sz="2400" b="1" dirty="0">
              <a:solidFill>
                <a:srgbClr val="002060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it-IT" sz="1800" dirty="0"/>
              <a:t>L’esito sarà comunicato ai vincitori agli indirizzi di posta elettronica delle scuole di appartenenza e, insieme ai prodotti selezionati dalla Commissione, sarà pubblicato su:</a:t>
            </a:r>
          </a:p>
          <a:p>
            <a:pPr marL="109728" indent="0" algn="just">
              <a:lnSpc>
                <a:spcPct val="120000"/>
              </a:lnSpc>
              <a:buNone/>
            </a:pPr>
            <a:r>
              <a:rPr lang="it-IT" sz="1800" kern="100" dirty="0"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    </a:t>
            </a:r>
            <a:r>
              <a:rPr lang="it-IT" sz="1800" b="1" kern="10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SimSun" panose="02010600030101010101" pitchFamily="2" charset="-122"/>
                <a:cs typeface="Tahoma" panose="020B0604030504040204" pitchFamily="34" charset="0"/>
              </a:rPr>
              <a:t>https://www.liceospedalieri.edu.it/scheda-progetto/dlc-concorso-nuovi-alfabeti</a:t>
            </a:r>
          </a:p>
          <a:p>
            <a:pPr algn="just">
              <a:lnSpc>
                <a:spcPct val="120000"/>
              </a:lnSpc>
            </a:pPr>
            <a:r>
              <a:rPr lang="it-IT" sz="1800" dirty="0"/>
              <a:t>La cerimonia di premiazione avverrà in occasione del workshop finale del Progetto DLC che si svolgerà a Rovigo a maggio 2027.</a:t>
            </a:r>
          </a:p>
          <a:p>
            <a:pPr algn="just">
              <a:lnSpc>
                <a:spcPct val="120000"/>
              </a:lnSpc>
            </a:pPr>
            <a:endParaRPr lang="it-IT" sz="18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57158" y="142852"/>
            <a:ext cx="8501122" cy="1143000"/>
          </a:xfrm>
        </p:spPr>
        <p:txBody>
          <a:bodyPr>
            <a:normAutofit/>
          </a:bodyPr>
          <a:lstStyle/>
          <a:p>
            <a:r>
              <a:rPr lang="it-IT" sz="3200" dirty="0">
                <a:solidFill>
                  <a:schemeClr val="accent4"/>
                </a:solidFill>
              </a:rPr>
              <a:t>          Premiazione e pubblicazione </a:t>
            </a:r>
            <a:br>
              <a:rPr lang="it-IT" sz="3200" dirty="0">
                <a:solidFill>
                  <a:schemeClr val="accent4"/>
                </a:solidFill>
              </a:rPr>
            </a:br>
            <a:r>
              <a:rPr lang="it-IT" sz="3200" dirty="0">
                <a:solidFill>
                  <a:schemeClr val="accent4"/>
                </a:solidFill>
              </a:rPr>
              <a:t>                     degli elaborati</a:t>
            </a:r>
          </a:p>
        </p:txBody>
      </p:sp>
      <p:pic>
        <p:nvPicPr>
          <p:cNvPr id="4" name="Immagine 3" descr="Paperondepaperon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289657"/>
            <a:ext cx="3384376" cy="1709381"/>
          </a:xfrm>
          <a:prstGeom prst="rect">
            <a:avLst/>
          </a:prstGeom>
        </p:spPr>
      </p:pic>
      <p:pic>
        <p:nvPicPr>
          <p:cNvPr id="6" name="Immagine 5" descr="diploma-303427_960_72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3315801"/>
            <a:ext cx="1396587" cy="862010"/>
          </a:xfrm>
          <a:prstGeom prst="rect">
            <a:avLst/>
          </a:prstGeom>
        </p:spPr>
      </p:pic>
    </p:spTree>
  </p:cSld>
  <p:clrMapOvr>
    <a:masterClrMapping/>
  </p:clrMapOvr>
  <p:transition>
    <p:blinds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214282" y="1214422"/>
            <a:ext cx="8715436" cy="500066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it-IT" b="1" dirty="0">
                <a:solidFill>
                  <a:schemeClr val="bg2">
                    <a:lumMod val="10000"/>
                  </a:schemeClr>
                </a:solidFill>
              </a:rPr>
              <a:t>A) entro il 15 dicembre 2026: </a:t>
            </a:r>
            <a:r>
              <a:rPr lang="it-IT" dirty="0"/>
              <a:t>invio copia/e della/</a:t>
            </a:r>
            <a:r>
              <a:rPr lang="it-IT"/>
              <a:t>e ricevuta/e </a:t>
            </a:r>
            <a:r>
              <a:rPr lang="it-IT" dirty="0"/>
              <a:t>dei versamenti di 10 euro per ogni alunno partecipante e delle schede di iscrizione al concorso </a:t>
            </a:r>
            <a:r>
              <a:rPr lang="it-IT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“Nuovi alfabeti”,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7° Edizione</a:t>
            </a:r>
            <a:r>
              <a:rPr lang="it-IT" dirty="0"/>
              <a:t>, ai seguenti recapiti: </a:t>
            </a:r>
          </a:p>
          <a:p>
            <a:pPr marL="109728" indent="0" algn="ctr">
              <a:lnSpc>
                <a:spcPct val="130000"/>
              </a:lnSpc>
              <a:buNone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ctpc070002@istruzione.it</a:t>
            </a:r>
            <a:r>
              <a:rPr lang="it-IT" dirty="0"/>
              <a:t> e 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vincenza.iannelli@scuola.istruzione.it</a:t>
            </a:r>
          </a:p>
          <a:p>
            <a:pPr>
              <a:lnSpc>
                <a:spcPct val="130000"/>
              </a:lnSpc>
            </a:pPr>
            <a:r>
              <a:rPr lang="it-IT" b="1" dirty="0">
                <a:solidFill>
                  <a:schemeClr val="bg2">
                    <a:lumMod val="10000"/>
                  </a:schemeClr>
                </a:solidFill>
              </a:rPr>
              <a:t>B) entro il 10 marzo 2027:</a:t>
            </a:r>
            <a:r>
              <a:rPr lang="it-IT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it-IT" dirty="0"/>
              <a:t>invio agli stessi indirizzi di sopra dei prodotti finali, della scheda di presentazione dei prodotti e delle autodichiarazioni dei referenti dei progetti relative alle liberatorie acquisite (in file separati raggruppati per cartelle).</a:t>
            </a:r>
          </a:p>
          <a:p>
            <a:pPr>
              <a:lnSpc>
                <a:spcPct val="130000"/>
              </a:lnSpc>
            </a:pPr>
            <a:r>
              <a:rPr lang="it-IT" b="1" dirty="0">
                <a:solidFill>
                  <a:schemeClr val="bg2">
                    <a:lumMod val="10000"/>
                  </a:schemeClr>
                </a:solidFill>
              </a:rPr>
              <a:t>C) maggio 2027 a Rovigo</a:t>
            </a:r>
            <a:r>
              <a:rPr lang="it-IT" dirty="0">
                <a:solidFill>
                  <a:schemeClr val="bg2">
                    <a:lumMod val="10000"/>
                  </a:schemeClr>
                </a:solidFill>
              </a:rPr>
              <a:t>: </a:t>
            </a:r>
            <a:r>
              <a:rPr lang="it-IT" dirty="0"/>
              <a:t>cerimonia finale di premiazione in occasione del workshop finale del Progetto DLC.</a:t>
            </a:r>
          </a:p>
          <a:p>
            <a:pPr>
              <a:lnSpc>
                <a:spcPct val="130000"/>
              </a:lnSpc>
            </a:pPr>
            <a:r>
              <a:rPr lang="it-IT" dirty="0">
                <a:solidFill>
                  <a:schemeClr val="bg2">
                    <a:lumMod val="10000"/>
                  </a:schemeClr>
                </a:solidFill>
              </a:rPr>
              <a:t>Ulteriori informazioni potranno essere richieste per e-mail a:</a:t>
            </a:r>
          </a:p>
          <a:p>
            <a:pPr marL="365125" indent="-4763" algn="ctr">
              <a:lnSpc>
                <a:spcPct val="130000"/>
              </a:lnSpc>
              <a:buNone/>
            </a:pP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vincenza.iannelli@scuola.istruzione.it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28998"/>
          </a:xfrm>
        </p:spPr>
        <p:txBody>
          <a:bodyPr/>
          <a:lstStyle/>
          <a:p>
            <a:pPr algn="ctr"/>
            <a:r>
              <a:rPr lang="it-IT" dirty="0"/>
              <a:t>Riepilogo scadenze</a:t>
            </a:r>
          </a:p>
        </p:txBody>
      </p:sp>
    </p:spTree>
  </p:cSld>
  <p:clrMapOvr>
    <a:masterClrMapping/>
  </p:clrMapOvr>
  <p:transition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>
            <a:extLst>
              <a:ext uri="{FF2B5EF4-FFF2-40B4-BE49-F238E27FC236}">
                <a16:creationId xmlns:a16="http://schemas.microsoft.com/office/drawing/2014/main" id="{3B740BCB-B68C-7457-8AE8-6AA6EECB0D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pPr marL="109728" indent="0" algn="just">
              <a:buNone/>
            </a:pPr>
            <a:endParaRPr lang="it-IT" dirty="0"/>
          </a:p>
          <a:p>
            <a:pPr marL="109728" indent="0" algn="just">
              <a:buNone/>
            </a:pPr>
            <a:r>
              <a:rPr lang="it-IT" sz="2400" dirty="0"/>
              <a:t>Il link di riferimento per tutto ciò che concerne  il Concorso è:</a:t>
            </a:r>
          </a:p>
          <a:p>
            <a:pPr marL="109728" indent="0">
              <a:buNone/>
            </a:pPr>
            <a:endParaRPr lang="it-IT" sz="1800" kern="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ahoma" panose="020B0604030504040204" pitchFamily="34" charset="0"/>
            </a:endParaRPr>
          </a:p>
          <a:p>
            <a:pPr algn="ctr"/>
            <a:r>
              <a:rPr lang="it-IT" sz="2800" b="1" kern="100" dirty="0">
                <a:solidFill>
                  <a:schemeClr val="accent2"/>
                </a:solidFill>
                <a:ea typeface="SimSun" panose="02010600030101010101" pitchFamily="2" charset="-122"/>
                <a:cs typeface="Tahoma" panose="020B0604030504040204" pitchFamily="34" charset="0"/>
              </a:rPr>
              <a:t>https://www.liceospedalieri.edu.it/scheda-progetto/dlc-concorso-nuovi-alfabeti</a:t>
            </a:r>
          </a:p>
          <a:p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3F9C1DE-0892-5A2E-A063-8782A0808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PROMEMORIA</a:t>
            </a:r>
          </a:p>
        </p:txBody>
      </p:sp>
    </p:spTree>
    <p:extLst>
      <p:ext uri="{BB962C8B-B14F-4D97-AF65-F5344CB8AC3E}">
        <p14:creationId xmlns:p14="http://schemas.microsoft.com/office/powerpoint/2010/main" val="4398573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le">
  <a:themeElements>
    <a:clrScheme name="Vial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Vial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Vial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1098</TotalTime>
  <Words>758</Words>
  <Application>Microsoft Office PowerPoint</Application>
  <PresentationFormat>Presentazione su schermo (4:3)</PresentationFormat>
  <Paragraphs>99</Paragraphs>
  <Slides>13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SimSun</vt:lpstr>
      <vt:lpstr>Aparajita</vt:lpstr>
      <vt:lpstr>Calibri</vt:lpstr>
      <vt:lpstr>Lucida Sans Unicode</vt:lpstr>
      <vt:lpstr>Symbol</vt:lpstr>
      <vt:lpstr>Verdana</vt:lpstr>
      <vt:lpstr>Wingdings 2</vt:lpstr>
      <vt:lpstr>Wingdings 3</vt:lpstr>
      <vt:lpstr>Viale</vt:lpstr>
      <vt:lpstr>Presentazione standard di PowerPoint</vt:lpstr>
      <vt:lpstr>DECENNALE DIPARTITA DI SILVIA FREZZOLINI</vt:lpstr>
      <vt:lpstr>  Titolo del Concorso </vt:lpstr>
      <vt:lpstr>OBIETTIVI</vt:lpstr>
      <vt:lpstr>Destinatari e requisiti di ammissione</vt:lpstr>
      <vt:lpstr>         Oggetto del concorso</vt:lpstr>
      <vt:lpstr>Modalità e tempi di iscrizione</vt:lpstr>
      <vt:lpstr>Termini e modalità di presentazione  dei prodotti finali</vt:lpstr>
      <vt:lpstr>Commissione esaminatrice</vt:lpstr>
      <vt:lpstr>Presentazione standard di PowerPoint</vt:lpstr>
      <vt:lpstr>          Premiazione e pubblicazione                       degli elaborati</vt:lpstr>
      <vt:lpstr>Riepilogo scadenze</vt:lpstr>
      <vt:lpstr>PROMEMORIA</vt:lpstr>
    </vt:vector>
  </TitlesOfParts>
  <Company>BASTARDS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Acer</dc:creator>
  <cp:lastModifiedBy>vivina Iannelli</cp:lastModifiedBy>
  <cp:revision>118</cp:revision>
  <dcterms:created xsi:type="dcterms:W3CDTF">2018-10-15T13:38:32Z</dcterms:created>
  <dcterms:modified xsi:type="dcterms:W3CDTF">2026-10-12T09:13:14Z</dcterms:modified>
</cp:coreProperties>
</file>