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9" r:id="rId4"/>
    <p:sldId id="260" r:id="rId5"/>
    <p:sldId id="264" r:id="rId6"/>
    <p:sldId id="261" r:id="rId7"/>
    <p:sldId id="263" r:id="rId8"/>
    <p:sldId id="266" r:id="rId9"/>
    <p:sldId id="265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17/09/2019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420888"/>
            <a:ext cx="9144000" cy="4214842"/>
          </a:xfrm>
        </p:spPr>
        <p:txBody>
          <a:bodyPr>
            <a:normAutofit fontScale="92500" lnSpcReduction="20000"/>
          </a:bodyPr>
          <a:lstStyle/>
          <a:p>
            <a:pPr algn="ctr"/>
            <a:endParaRPr lang="it-IT" sz="4000" b="1" dirty="0" smtClean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Bando del Concorso Nazionale </a:t>
            </a:r>
          </a:p>
          <a:p>
            <a:pPr algn="ctr"/>
            <a:r>
              <a:rPr lang="it-IT" sz="4000" b="1" i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Nuovi alfabeti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2° Edizione</a:t>
            </a:r>
          </a:p>
          <a:p>
            <a:pPr algn="ctr"/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in memoria di Silvia </a:t>
            </a:r>
            <a:r>
              <a:rPr lang="it-IT" sz="4000" b="1" dirty="0" err="1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Frezzolini</a:t>
            </a:r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docente del DLC</a:t>
            </a:r>
            <a:endParaRPr lang="it-IT" sz="3900" b="1" dirty="0" smtClean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7100" b="1" dirty="0" smtClean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 smtClean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4000" b="1" dirty="0" smtClean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Anno scolastico 2019/2020</a:t>
            </a:r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304" y="357166"/>
            <a:ext cx="183569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57" y="357166"/>
            <a:ext cx="1553547" cy="150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36184" y="142852"/>
            <a:ext cx="289954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Users\Acer\Desktop\Immagine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6668" y="428604"/>
            <a:ext cx="1571636" cy="1357322"/>
          </a:xfrm>
          <a:prstGeom prst="rect">
            <a:avLst/>
          </a:prstGeom>
          <a:noFill/>
        </p:spPr>
      </p:pic>
      <p:pic>
        <p:nvPicPr>
          <p:cNvPr id="9" name="Immagine 8" descr="Risultati immagini per logo fermi liceo Padova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38" y="633798"/>
            <a:ext cx="1802311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 fontScale="85000" lnSpcReduction="1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                     Per le due sezioni, </a:t>
            </a: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       rispettivamente una greca e una latina: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1^ classificato: </a:t>
            </a:r>
            <a:r>
              <a:rPr lang="it-IT" sz="1800" b="1" dirty="0" smtClean="0">
                <a:solidFill>
                  <a:schemeClr val="accent2"/>
                </a:solidFill>
              </a:rPr>
              <a:t>€ 120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2^ classificato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it-IT" sz="1800" b="1" dirty="0">
                <a:solidFill>
                  <a:schemeClr val="accent2"/>
                </a:solidFill>
              </a:rPr>
              <a:t>€ </a:t>
            </a:r>
            <a:r>
              <a:rPr lang="it-IT" sz="1800" b="1" dirty="0" smtClean="0">
                <a:solidFill>
                  <a:schemeClr val="accent2"/>
                </a:solidFill>
              </a:rPr>
              <a:t>80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^ classificato: </a:t>
            </a:r>
            <a:r>
              <a:rPr lang="it-IT" sz="1800" b="1" dirty="0">
                <a:solidFill>
                  <a:schemeClr val="accent2"/>
                </a:solidFill>
              </a:rPr>
              <a:t>€ </a:t>
            </a:r>
            <a:r>
              <a:rPr lang="it-IT" sz="1800" b="1" dirty="0" smtClean="0">
                <a:solidFill>
                  <a:schemeClr val="accent2"/>
                </a:solidFill>
              </a:rPr>
              <a:t>50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endParaRPr lang="it-IT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it-IT" sz="1800" dirty="0" smtClean="0"/>
              <a:t>                                         </a:t>
            </a:r>
            <a:r>
              <a:rPr lang="it-IT" sz="1800" b="1" dirty="0" smtClean="0">
                <a:solidFill>
                  <a:schemeClr val="bg2">
                    <a:lumMod val="25000"/>
                  </a:schemeClr>
                </a:solidFill>
              </a:rPr>
              <a:t>Attestati ai primi tre premiati per sezione</a:t>
            </a:r>
          </a:p>
          <a:p>
            <a:pPr algn="just">
              <a:lnSpc>
                <a:spcPct val="120000"/>
              </a:lnSpc>
              <a:buNone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dirty="0" smtClean="0"/>
              <a:t>L’esito </a:t>
            </a:r>
            <a:r>
              <a:rPr lang="it-IT" sz="1800" dirty="0"/>
              <a:t>sarà comunicato ai vincitori agli indirizzi di posta elettronica delle scuole di appartenenza </a:t>
            </a:r>
            <a:r>
              <a:rPr lang="it-IT" sz="1800" dirty="0" smtClean="0"/>
              <a:t>e, insieme ai prodotti selezionati dalla Commissione, sarà pubblicato su:</a:t>
            </a:r>
          </a:p>
          <a:p>
            <a:pPr algn="ctr">
              <a:lnSpc>
                <a:spcPct val="120000"/>
              </a:lnSpc>
              <a:buNone/>
            </a:pPr>
            <a:r>
              <a:rPr lang="it-IT" sz="1800" dirty="0" smtClean="0"/>
              <a:t> </a:t>
            </a:r>
            <a:r>
              <a:rPr lang="it-IT" sz="1800" b="1" dirty="0" smtClean="0">
                <a:solidFill>
                  <a:srgbClr val="002060"/>
                </a:solidFill>
              </a:rPr>
              <a:t>www.liceospedalieri.edu.it/concorsoDLC2019/</a:t>
            </a:r>
          </a:p>
          <a:p>
            <a:pPr algn="just">
              <a:lnSpc>
                <a:spcPct val="120000"/>
              </a:lnSpc>
            </a:pPr>
            <a:r>
              <a:rPr lang="it-IT" sz="1800" dirty="0" smtClean="0"/>
              <a:t>La </a:t>
            </a:r>
            <a:r>
              <a:rPr lang="it-IT" sz="1800" dirty="0"/>
              <a:t>cerimonia di premiazione avverrà in occasione del workshop finale del Progetto DLC che si </a:t>
            </a:r>
            <a:r>
              <a:rPr lang="it-IT" sz="1800" dirty="0" smtClean="0"/>
              <a:t>svolgerà a Padova il 4 maggio 2020, in sede da definire.</a:t>
            </a:r>
          </a:p>
          <a:p>
            <a:pPr algn="just">
              <a:lnSpc>
                <a:spcPct val="120000"/>
              </a:lnSpc>
            </a:pPr>
            <a:endParaRPr lang="it-IT" sz="1800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1122" cy="1143000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accent4"/>
                </a:solidFill>
              </a:rPr>
              <a:t>Premiazione e diffusione degli elaborati</a:t>
            </a:r>
            <a:endParaRPr lang="it-IT" sz="3200" dirty="0">
              <a:solidFill>
                <a:schemeClr val="accent4"/>
              </a:solidFill>
            </a:endParaRPr>
          </a:p>
        </p:txBody>
      </p:sp>
      <p:pic>
        <p:nvPicPr>
          <p:cNvPr id="4" name="Immagine 3" descr="Paperondepapero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289657"/>
            <a:ext cx="3384376" cy="1709381"/>
          </a:xfrm>
          <a:prstGeom prst="rect">
            <a:avLst/>
          </a:prstGeom>
        </p:spPr>
      </p:pic>
      <p:pic>
        <p:nvPicPr>
          <p:cNvPr id="6" name="Immagine 5" descr="diploma-303427_960_7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315801"/>
            <a:ext cx="1396587" cy="86201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sz="2400" dirty="0" smtClean="0"/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 algn="ctr">
              <a:buNone/>
            </a:pPr>
            <a:endParaRPr lang="it-IT" sz="2400" dirty="0" smtClean="0"/>
          </a:p>
          <a:p>
            <a:pPr marL="566928" indent="-457200" algn="ctr">
              <a:buNone/>
            </a:pPr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www.liceospedalieri.edu.it/concorsoDLC2019/</a:t>
            </a:r>
          </a:p>
          <a:p>
            <a:pPr marL="566928" indent="-457200" algn="ctr">
              <a:buNone/>
            </a:pPr>
            <a:endParaRPr lang="it-IT" sz="2400" dirty="0" smtClean="0"/>
          </a:p>
          <a:p>
            <a:pPr marL="566928" indent="-457200" algn="ctr">
              <a:buNone/>
            </a:pPr>
            <a:endParaRPr lang="it-IT" sz="2400" dirty="0" smtClean="0"/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 algn="ctr">
              <a:buNone/>
            </a:pPr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www.istruzioneveneto/DLC/</a:t>
            </a:r>
          </a:p>
          <a:p>
            <a:pPr marL="566928" indent="-457200">
              <a:buAutoNum type="arabicPeriod"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566928" indent="-457200">
              <a:buAutoNum type="arabicPeriod"/>
            </a:pP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Pubblicazione del bando su:</a:t>
            </a: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93546"/>
            <a:ext cx="1857388" cy="12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3482" y="3416303"/>
            <a:ext cx="1870088" cy="187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0006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A) Tra il 23 e 24 settembre 2019: </a:t>
            </a:r>
            <a:r>
              <a:rPr lang="it-IT" dirty="0" smtClean="0"/>
              <a:t>pubblicazione del bando </a:t>
            </a:r>
            <a:r>
              <a:rPr lang="it-IT" smtClean="0"/>
              <a:t>su </a:t>
            </a:r>
            <a:r>
              <a:rPr lang="it-IT" b="1" smtClean="0">
                <a:solidFill>
                  <a:schemeClr val="accent1">
                    <a:lumMod val="75000"/>
                  </a:schemeClr>
                </a:solidFill>
              </a:rPr>
              <a:t>www.liceospedalieri.edu.it/concorsoDLC2019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it-IT" dirty="0" smtClean="0"/>
              <a:t> e su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www.istruzioneveneto/DLC/</a:t>
            </a:r>
          </a:p>
          <a:p>
            <a:pPr>
              <a:lnSpc>
                <a:spcPct val="130000"/>
              </a:lnSpc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B) entro il 30 novembre 2019: </a:t>
            </a:r>
            <a:r>
              <a:rPr lang="it-IT" dirty="0" smtClean="0"/>
              <a:t>invio delle schede di iscrizione al concorso 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“Nuovi alfabeti”,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° Edizione</a:t>
            </a:r>
            <a:r>
              <a:rPr lang="it-IT" dirty="0" smtClean="0"/>
              <a:t>, in memoria di Silvia </a:t>
            </a:r>
            <a:r>
              <a:rPr lang="it-IT" dirty="0" err="1" smtClean="0"/>
              <a:t>Frezzolini</a:t>
            </a:r>
            <a:r>
              <a:rPr lang="it-IT" dirty="0" smtClean="0"/>
              <a:t>, docente del DLC, ai seguenti recapiti: </a:t>
            </a:r>
            <a:endParaRPr lang="it-IT" dirty="0"/>
          </a:p>
          <a:p>
            <a:pPr marL="109728" indent="0" algn="ctr">
              <a:lnSpc>
                <a:spcPct val="130000"/>
              </a:lnSpc>
              <a:buNone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ctpc070002@istruzione.it</a:t>
            </a:r>
            <a:r>
              <a:rPr lang="it-IT" dirty="0" smtClean="0"/>
              <a:t> e 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vincenza.iannelli@istruzione.it</a:t>
            </a:r>
          </a:p>
          <a:p>
            <a:pPr>
              <a:lnSpc>
                <a:spcPct val="130000"/>
              </a:lnSpc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C) entro il 20 marzo 2020: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smtClean="0"/>
              <a:t>invio agli stessi indirizzi di sopra dei prodotti finali, della scheda di presentazione dei «restauri» e delle autodichiarazioni dei referenti dei progetti relative alle liberatorie acquisite.</a:t>
            </a:r>
          </a:p>
          <a:p>
            <a:pPr>
              <a:lnSpc>
                <a:spcPct val="130000"/>
              </a:lnSpc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D) 4 maggio 2020 a Padova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(in sede da definirsi): </a:t>
            </a:r>
            <a:r>
              <a:rPr lang="it-IT" dirty="0" smtClean="0"/>
              <a:t>cerimonia finale di premiazione in occasione del workshop finale del Progetto DLC.</a:t>
            </a:r>
          </a:p>
          <a:p>
            <a:pPr>
              <a:lnSpc>
                <a:spcPct val="130000"/>
              </a:lnSpc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Ulteriori informazioni potranno essere richieste per e-mail a:</a:t>
            </a:r>
          </a:p>
          <a:p>
            <a:pPr marL="365125" indent="-4763" algn="ctr">
              <a:lnSpc>
                <a:spcPct val="130000"/>
              </a:lnSpc>
              <a:buNone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vincenza.iannelli@istruzione.it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8998"/>
          </a:xfrm>
        </p:spPr>
        <p:txBody>
          <a:bodyPr/>
          <a:lstStyle/>
          <a:p>
            <a:pPr algn="ctr"/>
            <a:r>
              <a:rPr lang="it-IT" dirty="0" smtClean="0"/>
              <a:t>Riepilogo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109728" indent="0" algn="ctr">
              <a:buNone/>
            </a:pPr>
            <a:r>
              <a:rPr lang="it-IT" sz="4800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endParaRPr lang="it-IT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Tema del concorso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24985"/>
            <a:ext cx="2066925" cy="183200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44309"/>
            <a:ext cx="2354957" cy="21717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24986"/>
            <a:ext cx="2233407" cy="183200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005064"/>
            <a:ext cx="2233407" cy="1763266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2771800" y="2772201"/>
            <a:ext cx="331236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 smtClean="0"/>
              <a:t>Restauri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45834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pPr lvl="0" algn="just">
              <a:spcAft>
                <a:spcPts val="1200"/>
              </a:spcAft>
            </a:pPr>
            <a:endParaRPr lang="it-IT" sz="2000" dirty="0" smtClean="0"/>
          </a:p>
          <a:p>
            <a:pPr lvl="0" algn="just">
              <a:spcAft>
                <a:spcPts val="1200"/>
              </a:spcAft>
            </a:pPr>
            <a:r>
              <a:rPr lang="it-IT" sz="2000" dirty="0" smtClean="0"/>
              <a:t>Far </a:t>
            </a:r>
            <a:r>
              <a:rPr lang="it-IT" sz="2000" dirty="0"/>
              <a:t>acquisire agli studenti competenze testuali, incentivando l’importanza di una lettura e di uno studio capillare di testi classici pervenuti in frammenti e di una loro </a:t>
            </a:r>
            <a:r>
              <a:rPr lang="it-IT" sz="2000" dirty="0" smtClean="0"/>
              <a:t>interpretazione;</a:t>
            </a:r>
          </a:p>
          <a:p>
            <a:pPr algn="just">
              <a:spcAft>
                <a:spcPts val="1200"/>
              </a:spcAft>
            </a:pPr>
            <a:r>
              <a:rPr lang="it-IT" sz="2000" dirty="0"/>
              <a:t>rendere tali testi più vicini agli studenti, promuovendone una eventuale attualizzazione e stimolando in loro la capacità di ricrearli con originalità e </a:t>
            </a:r>
            <a:r>
              <a:rPr lang="it-IT" sz="2000" dirty="0" smtClean="0"/>
              <a:t>creatività;</a:t>
            </a:r>
          </a:p>
          <a:p>
            <a:pPr lvl="0" algn="just">
              <a:spcAft>
                <a:spcPts val="1200"/>
              </a:spcAft>
            </a:pPr>
            <a:r>
              <a:rPr lang="it-IT" sz="2000" dirty="0"/>
              <a:t>offrire agli studenti la possibilità di essere soggetti attivi e di mettersi in gioco sperimentando nuove modalità di espressione.  </a:t>
            </a:r>
          </a:p>
          <a:p>
            <a:pPr algn="just">
              <a:spcAft>
                <a:spcPts val="1200"/>
              </a:spcAft>
            </a:pPr>
            <a:endParaRPr lang="it-IT" sz="2000" dirty="0" smtClean="0"/>
          </a:p>
          <a:p>
            <a:pPr marL="109728" indent="0" algn="just">
              <a:spcAft>
                <a:spcPts val="1200"/>
              </a:spcAft>
              <a:buNone/>
            </a:pPr>
            <a:endParaRPr lang="it-IT" sz="2000" dirty="0" smtClean="0"/>
          </a:p>
          <a:p>
            <a:pPr algn="just">
              <a:spcAft>
                <a:spcPts val="1200"/>
              </a:spcAft>
            </a:pPr>
            <a:endParaRPr lang="it-IT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accent2"/>
                </a:solidFill>
              </a:rPr>
              <a:t>OBIETTIVI</a:t>
            </a:r>
            <a:endParaRPr lang="it-IT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954327"/>
          </a:xfrm>
        </p:spPr>
        <p:txBody>
          <a:bodyPr/>
          <a:lstStyle/>
          <a:p>
            <a:pPr marL="4763" indent="-4763" algn="ctr">
              <a:buNone/>
            </a:pPr>
            <a:endParaRPr lang="it-IT" dirty="0" smtClean="0"/>
          </a:p>
          <a:p>
            <a:pPr marL="4763" indent="-4763" algn="just">
              <a:buNone/>
            </a:pPr>
            <a:r>
              <a:rPr lang="it-IT" dirty="0"/>
              <a:t>S</a:t>
            </a:r>
            <a:r>
              <a:rPr lang="it-IT" dirty="0" smtClean="0"/>
              <a:t>ingoli </a:t>
            </a:r>
            <a:r>
              <a:rPr lang="it-IT" dirty="0"/>
              <a:t>studenti delle scuole secondarie di II grado aderenti alla rete DLC che con la loro classe partecipino all’attività di ricerca-azione: il “mio” libro di lettura.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Destinatari e requisiti di ammissione</a:t>
            </a:r>
            <a:endParaRPr lang="it-IT" sz="4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5720" y="2928934"/>
            <a:ext cx="8429684" cy="2714644"/>
          </a:xfrm>
        </p:spPr>
        <p:txBody>
          <a:bodyPr>
            <a:normAutofit fontScale="92500" lnSpcReduction="20000"/>
          </a:bodyPr>
          <a:lstStyle/>
          <a:p>
            <a:pPr marL="822960" indent="-457200" algn="just"/>
            <a:r>
              <a:rPr lang="it-IT" sz="2800" dirty="0" smtClean="0"/>
              <a:t>Selezionare </a:t>
            </a:r>
            <a:r>
              <a:rPr lang="it-IT" sz="2800" dirty="0"/>
              <a:t>tre frammenti di un </a:t>
            </a:r>
            <a:r>
              <a:rPr lang="it-IT" sz="2800" dirty="0" smtClean="0"/>
              <a:t>medesimo</a:t>
            </a:r>
            <a:r>
              <a:rPr lang="it-IT" sz="2800" b="1" dirty="0" smtClean="0"/>
              <a:t> </a:t>
            </a:r>
            <a:r>
              <a:rPr lang="it-IT" sz="2800" dirty="0" smtClean="0"/>
              <a:t>poeta greco (fra </a:t>
            </a:r>
            <a:r>
              <a:rPr lang="it-IT" sz="2800" dirty="0" err="1" smtClean="0"/>
              <a:t>Archiloco</a:t>
            </a:r>
            <a:r>
              <a:rPr lang="it-IT" sz="2800" dirty="0" smtClean="0"/>
              <a:t>, </a:t>
            </a:r>
            <a:r>
              <a:rPr lang="it-IT" sz="2800" dirty="0" err="1" smtClean="0"/>
              <a:t>Alcmane</a:t>
            </a:r>
            <a:r>
              <a:rPr lang="it-IT" sz="2800" dirty="0" smtClean="0"/>
              <a:t>, Saffo Alceo, </a:t>
            </a:r>
            <a:r>
              <a:rPr lang="it-IT" sz="2800" dirty="0" err="1" smtClean="0"/>
              <a:t>Anacreonte</a:t>
            </a:r>
            <a:r>
              <a:rPr lang="it-IT" sz="2800" dirty="0" smtClean="0"/>
              <a:t>, </a:t>
            </a:r>
            <a:r>
              <a:rPr lang="it-IT" sz="2800" dirty="0" err="1" smtClean="0"/>
              <a:t>Ipponatte</a:t>
            </a:r>
            <a:r>
              <a:rPr lang="it-IT" sz="2800" dirty="0" smtClean="0"/>
              <a:t>) e/o tre frammenti di un medesimo poeta latino (fra Cieco, Andronico, Nevio, Ennio, </a:t>
            </a:r>
            <a:r>
              <a:rPr lang="it-IT" sz="2800" dirty="0" err="1"/>
              <a:t>P</a:t>
            </a:r>
            <a:r>
              <a:rPr lang="it-IT" sz="2800" dirty="0" err="1" smtClean="0"/>
              <a:t>acuvio</a:t>
            </a:r>
            <a:r>
              <a:rPr lang="it-IT" sz="2800" dirty="0" smtClean="0"/>
              <a:t>, Accio)  dei quali scegliere </a:t>
            </a:r>
            <a:r>
              <a:rPr lang="it-IT" sz="2800" dirty="0"/>
              <a:t>una traduzione italiana </a:t>
            </a:r>
            <a:r>
              <a:rPr lang="it-IT" sz="2800" dirty="0" smtClean="0"/>
              <a:t>d’autore.</a:t>
            </a:r>
          </a:p>
          <a:p>
            <a:pPr marL="822960" indent="-457200" algn="just"/>
            <a:r>
              <a:rPr lang="it-IT" sz="2800" dirty="0" smtClean="0"/>
              <a:t>Farne il «restauro» in traduzione italiana.</a:t>
            </a:r>
          </a:p>
          <a:p>
            <a:pPr indent="0" algn="just">
              <a:buNone/>
            </a:pPr>
            <a:endParaRPr lang="it-IT" sz="3200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/>
              <a:t>         </a:t>
            </a:r>
            <a:r>
              <a:rPr lang="it-IT" sz="4400" dirty="0" smtClean="0">
                <a:solidFill>
                  <a:schemeClr val="accent4"/>
                </a:solidFill>
              </a:rPr>
              <a:t>Oggetto del concorso</a:t>
            </a:r>
            <a:endParaRPr lang="it-IT" sz="4400" dirty="0">
              <a:solidFill>
                <a:schemeClr val="accent4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586565"/>
            <a:ext cx="2143125" cy="21336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39826"/>
            <a:ext cx="8229600" cy="4948068"/>
          </a:xfrm>
        </p:spPr>
        <p:txBody>
          <a:bodyPr>
            <a:normAutofit/>
          </a:bodyPr>
          <a:lstStyle/>
          <a:p>
            <a:pPr marL="95250" indent="-4763" algn="ctr">
              <a:buNone/>
            </a:pPr>
            <a:r>
              <a:rPr lang="it-IT" sz="2800" dirty="0" smtClean="0"/>
              <a:t>Iscrizione entro il </a:t>
            </a:r>
          </a:p>
          <a:p>
            <a:pPr marL="95250" indent="-4763" algn="ctr">
              <a:buNone/>
            </a:pPr>
            <a:r>
              <a:rPr lang="it-IT" b="1" dirty="0" smtClean="0"/>
              <a:t>30 Novembre 2019</a:t>
            </a:r>
          </a:p>
          <a:p>
            <a:pPr marL="95250" indent="-4763" algn="ctr">
              <a:buNone/>
            </a:pPr>
            <a:r>
              <a:rPr lang="it-IT" dirty="0" smtClean="0"/>
              <a:t>tramite apposita scheda disponibile su:</a:t>
            </a:r>
          </a:p>
          <a:p>
            <a:pPr marL="95250" indent="-4763" algn="ctr">
              <a:buNone/>
            </a:pPr>
            <a:endParaRPr lang="it-IT" sz="1400" dirty="0" smtClean="0"/>
          </a:p>
          <a:p>
            <a:pPr marL="95250" indent="-4763" algn="ctr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www.liceospedalieri.edu.it/concorsoDLC2019/</a:t>
            </a:r>
          </a:p>
          <a:p>
            <a:pPr marL="95250" indent="-4763" algn="ctr">
              <a:buNone/>
            </a:pPr>
            <a:endParaRPr lang="it-IT" sz="1600" dirty="0" smtClean="0"/>
          </a:p>
          <a:p>
            <a:pPr marL="95250" indent="-4763" algn="ctr">
              <a:buNone/>
            </a:pPr>
            <a:r>
              <a:rPr lang="it-IT" dirty="0" smtClean="0"/>
              <a:t>da inviare a:</a:t>
            </a:r>
          </a:p>
          <a:p>
            <a:pPr marL="95250" indent="-4763" algn="ctr">
              <a:buNone/>
            </a:pPr>
            <a:endParaRPr lang="it-IT" sz="1600" dirty="0" smtClean="0"/>
          </a:p>
          <a:p>
            <a:pPr marL="95250" indent="-4763" algn="ctr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400" dirty="0" smtClean="0"/>
              <a:t>e a</a:t>
            </a:r>
          </a:p>
          <a:p>
            <a:pPr marL="95250" indent="-4763" algn="ctr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vincenza.iannelli@istruzione.it</a:t>
            </a:r>
          </a:p>
          <a:p>
            <a:pPr marL="95250" indent="-4763" algn="ctr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Modalità e tempi di iscrizione</a:t>
            </a:r>
            <a:endParaRPr lang="it-IT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0848" y="1279586"/>
            <a:ext cx="8229600" cy="4826535"/>
          </a:xfrm>
        </p:spPr>
        <p:txBody>
          <a:bodyPr>
            <a:normAutofit fontScale="92500" lnSpcReduction="10000"/>
          </a:bodyPr>
          <a:lstStyle/>
          <a:p>
            <a:pPr marL="184150" indent="-4763" algn="ctr">
              <a:buNone/>
            </a:pPr>
            <a:r>
              <a:rPr lang="it-IT" sz="2400" dirty="0" smtClean="0"/>
              <a:t>Entro il </a:t>
            </a:r>
            <a:r>
              <a:rPr lang="it-IT" sz="2400" b="1" dirty="0" smtClean="0"/>
              <a:t>20 marzo 2020 </a:t>
            </a:r>
            <a:r>
              <a:rPr lang="it-IT" sz="2400" dirty="0"/>
              <a:t>i</a:t>
            </a:r>
            <a:r>
              <a:rPr lang="it-IT" sz="2400" dirty="0" smtClean="0"/>
              <a:t>nviare agli indirizzi:</a:t>
            </a:r>
          </a:p>
          <a:p>
            <a:pPr algn="ctr">
              <a:buNone/>
            </a:pPr>
            <a:endParaRPr lang="it-IT" sz="2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400" dirty="0" smtClean="0"/>
              <a:t>e</a:t>
            </a:r>
          </a:p>
          <a:p>
            <a:pPr algn="ctr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vincenza.iannelli@istruzione.it</a:t>
            </a:r>
          </a:p>
          <a:p>
            <a:pPr marL="566928" indent="-457200">
              <a:buNone/>
            </a:pPr>
            <a:endParaRPr lang="it-IT" sz="2400" dirty="0" smtClean="0"/>
          </a:p>
          <a:p>
            <a:pPr marL="566928" indent="-457200">
              <a:buNone/>
            </a:pPr>
            <a:r>
              <a:rPr lang="it-IT" sz="2400" dirty="0" smtClean="0"/>
              <a:t>1. I «restauri» di tre frammenti greci e/o latini;</a:t>
            </a:r>
          </a:p>
          <a:p>
            <a:pPr marL="566928" indent="-457200" algn="just">
              <a:buNone/>
            </a:pPr>
            <a:r>
              <a:rPr lang="it-IT" sz="2400" dirty="0" smtClean="0"/>
              <a:t>2. la scheda</a:t>
            </a:r>
            <a:r>
              <a:rPr lang="it-IT" sz="2400" b="1" dirty="0" smtClean="0"/>
              <a:t> </a:t>
            </a:r>
            <a:r>
              <a:rPr lang="it-IT" sz="2400" dirty="0" smtClean="0"/>
              <a:t>di presentazione dei «restauri» per le cui caratteristiche si rimanda al bando e il cui modello si trova nel sito dello «Spedalieri»-sezione apposita.</a:t>
            </a:r>
          </a:p>
          <a:p>
            <a:pPr marL="449263" indent="-339725" algn="just">
              <a:buNone/>
            </a:pPr>
            <a:r>
              <a:rPr lang="it-IT" sz="2400" dirty="0" smtClean="0"/>
              <a:t>3. le dichiarazioni inviate dai referenti dei progetti DLC o del Concorso relative alle liberatorie</a:t>
            </a:r>
            <a:r>
              <a:rPr lang="it-IT" sz="2400" b="1" dirty="0" smtClean="0"/>
              <a:t> </a:t>
            </a:r>
            <a:r>
              <a:rPr lang="it-IT" sz="2400" dirty="0" smtClean="0"/>
              <a:t>acquisite e depositate presso gli uffici delle proprie scuole.</a:t>
            </a:r>
          </a:p>
          <a:p>
            <a:pPr marL="566928" indent="-457200">
              <a:buNone/>
            </a:pPr>
            <a:endParaRPr lang="it-IT" sz="2400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70848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Termini e modalità di presentazione </a:t>
            </a:r>
            <a:br>
              <a:rPr lang="it-IT" sz="3200" dirty="0" smtClean="0"/>
            </a:br>
            <a:r>
              <a:rPr lang="it-IT" sz="3200" dirty="0" smtClean="0"/>
              <a:t>dei prodotti</a:t>
            </a:r>
            <a:endParaRPr lang="it-IT" sz="3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ollegiodocentin1_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40" y="1857364"/>
            <a:ext cx="5038930" cy="3571900"/>
          </a:xfrm>
          <a:prstGeom prst="rect">
            <a:avLst/>
          </a:prstGeom>
        </p:spPr>
      </p:pic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429256" y="1714488"/>
            <a:ext cx="3286148" cy="400052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endParaRPr lang="it-IT" dirty="0" smtClean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 smtClean="0"/>
              <a:t>1 Presidente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 smtClean="0"/>
              <a:t>6 Componenti</a:t>
            </a:r>
          </a:p>
          <a:p>
            <a:pPr marL="109728" indent="0" algn="ctr">
              <a:lnSpc>
                <a:spcPct val="150000"/>
              </a:lnSpc>
              <a:buNone/>
            </a:pPr>
            <a:endParaRPr lang="it-IT" sz="2800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 smtClean="0"/>
              <a:t>tra Docenti universitari e di scuole,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 smtClean="0"/>
              <a:t>Dirigenti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 smtClean="0"/>
              <a:t>ed Enti esterni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accent2"/>
                </a:solidFill>
              </a:rPr>
              <a:t>Commissione esaminatrice</a:t>
            </a:r>
            <a:endParaRPr lang="it-IT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1857356" y="428604"/>
            <a:ext cx="5222386" cy="2760486"/>
            <a:chOff x="1383206" y="1556438"/>
            <a:chExt cx="6271940" cy="3315266"/>
          </a:xfrm>
        </p:grpSpPr>
        <p:sp>
          <p:nvSpPr>
            <p:cNvPr id="5" name="Ovale 4"/>
            <p:cNvSpPr/>
            <p:nvPr/>
          </p:nvSpPr>
          <p:spPr>
            <a:xfrm>
              <a:off x="1954710" y="1556438"/>
              <a:ext cx="5214974" cy="2786082"/>
            </a:xfrm>
            <a:prstGeom prst="ellipse">
              <a:avLst/>
            </a:prstGeom>
            <a:noFill/>
            <a:ln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642695" y="2056504"/>
              <a:ext cx="5715040" cy="1663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1600" dirty="0" smtClean="0"/>
            </a:p>
            <a:p>
              <a:pPr algn="ctr"/>
              <a:r>
                <a:rPr lang="it-IT" sz="2800" b="1" dirty="0" smtClean="0">
                  <a:solidFill>
                    <a:schemeClr val="bg2">
                      <a:lumMod val="25000"/>
                    </a:schemeClr>
                  </a:solidFill>
                </a:rPr>
                <a:t>Criteri di valutazione</a:t>
              </a:r>
            </a:p>
            <a:p>
              <a:pPr algn="ctr"/>
              <a:r>
                <a:rPr lang="it-IT" sz="2000" b="1" dirty="0" smtClean="0">
                  <a:solidFill>
                    <a:schemeClr val="bg2">
                      <a:lumMod val="25000"/>
                    </a:schemeClr>
                  </a:solidFill>
                </a:rPr>
                <a:t>con un punteggio da 1 a 20 per </a:t>
              </a:r>
            </a:p>
            <a:p>
              <a:pPr algn="ctr"/>
              <a:r>
                <a:rPr lang="it-IT" sz="2000" b="1" dirty="0" smtClean="0">
                  <a:solidFill>
                    <a:schemeClr val="bg2">
                      <a:lumMod val="25000"/>
                    </a:schemeClr>
                  </a:solidFill>
                </a:rPr>
                <a:t>ogni descrittore</a:t>
              </a:r>
              <a:endParaRPr lang="it-IT" sz="20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grpSp>
          <p:nvGrpSpPr>
            <p:cNvPr id="4" name="Gruppo 15"/>
            <p:cNvGrpSpPr/>
            <p:nvPr/>
          </p:nvGrpSpPr>
          <p:grpSpPr>
            <a:xfrm>
              <a:off x="1383206" y="3056637"/>
              <a:ext cx="1746972" cy="1475822"/>
              <a:chOff x="1530497" y="2528141"/>
              <a:chExt cx="1762503" cy="1491127"/>
            </a:xfrm>
          </p:grpSpPr>
          <p:sp>
            <p:nvSpPr>
              <p:cNvPr id="7" name="Freccia a destra 6"/>
              <p:cNvSpPr/>
              <p:nvPr/>
            </p:nvSpPr>
            <p:spPr>
              <a:xfrm rot="8799501">
                <a:off x="1530497" y="2528141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Freccia a destra 14"/>
              <p:cNvSpPr/>
              <p:nvPr/>
            </p:nvSpPr>
            <p:spPr>
              <a:xfrm rot="6762885">
                <a:off x="2585334" y="3311602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8" name="Gruppo 16"/>
            <p:cNvGrpSpPr/>
            <p:nvPr/>
          </p:nvGrpSpPr>
          <p:grpSpPr>
            <a:xfrm flipH="1">
              <a:off x="3916930" y="3056636"/>
              <a:ext cx="3738216" cy="1815068"/>
              <a:chOff x="1663231" y="2543473"/>
              <a:chExt cx="3771450" cy="1833892"/>
            </a:xfrm>
          </p:grpSpPr>
          <p:sp>
            <p:nvSpPr>
              <p:cNvPr id="18" name="Freccia a destra 17"/>
              <p:cNvSpPr/>
              <p:nvPr/>
            </p:nvSpPr>
            <p:spPr>
              <a:xfrm rot="8799501">
                <a:off x="1663231" y="2543473"/>
                <a:ext cx="404104" cy="1011226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Freccia a destra 18"/>
              <p:cNvSpPr/>
              <p:nvPr/>
            </p:nvSpPr>
            <p:spPr>
              <a:xfrm rot="7008570">
                <a:off x="2924590" y="3433616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Freccia a destra 19"/>
              <p:cNvSpPr/>
              <p:nvPr/>
            </p:nvSpPr>
            <p:spPr>
              <a:xfrm rot="5400000">
                <a:off x="4727015" y="3669699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3" name="CasellaDiTesto 22"/>
          <p:cNvSpPr txBox="1"/>
          <p:nvPr/>
        </p:nvSpPr>
        <p:spPr>
          <a:xfrm>
            <a:off x="357158" y="1928802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Attinenza a quanto richiesto dal Bando</a:t>
            </a:r>
            <a:endParaRPr lang="it-IT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923556" y="302627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507237" y="3022577"/>
            <a:ext cx="2056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ompletezza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ed esaustività nella compilazione dei dati richiesti nella scheda di presentazione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3505400" y="3349441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apacità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di creare un testo unico coerente e coeso nelle sue varie 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parti</a:t>
            </a:r>
            <a:endParaRPr lang="it-IT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204931" y="3173061"/>
            <a:ext cx="2000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ura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nel realizzarlo, oltre che dell’aspetto contenutistico (temi, contesti 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letterari e storici</a:t>
            </a:r>
            <a:r>
              <a:rPr lang="it-IT" b="1" dirty="0" smtClean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anche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di quello formale (lessico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figure 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retoriche,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punteggiatura)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959225" y="2041163"/>
            <a:ext cx="1928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reatività ed originalità nella realizzazione del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restauro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”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768</TotalTime>
  <Words>663</Words>
  <Application>Microsoft Office PowerPoint</Application>
  <PresentationFormat>Presentazione su schermo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Aparajita</vt:lpstr>
      <vt:lpstr>Lucida Sans Unicode</vt:lpstr>
      <vt:lpstr>Verdana</vt:lpstr>
      <vt:lpstr>Wingdings 2</vt:lpstr>
      <vt:lpstr>Wingdings 3</vt:lpstr>
      <vt:lpstr>Viale</vt:lpstr>
      <vt:lpstr>Presentazione standard di PowerPoint</vt:lpstr>
      <vt:lpstr>Tema del concorso</vt:lpstr>
      <vt:lpstr>OBIETTIVI</vt:lpstr>
      <vt:lpstr>Destinatari e requisiti di ammissione</vt:lpstr>
      <vt:lpstr>         Oggetto del concorso</vt:lpstr>
      <vt:lpstr>Modalità e tempi di iscrizione</vt:lpstr>
      <vt:lpstr>Termini e modalità di presentazione  dei prodotti</vt:lpstr>
      <vt:lpstr>Commissione esaminatrice</vt:lpstr>
      <vt:lpstr>Presentazione standard di PowerPoint</vt:lpstr>
      <vt:lpstr>Premiazione e diffusione degli elaborati</vt:lpstr>
      <vt:lpstr>Pubblicazione del bando su:</vt:lpstr>
      <vt:lpstr>Riepilogo</vt:lpstr>
    </vt:vector>
  </TitlesOfParts>
  <Company>BASTARDS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Iannelli</cp:lastModifiedBy>
  <cp:revision>83</cp:revision>
  <dcterms:created xsi:type="dcterms:W3CDTF">2018-10-15T13:38:32Z</dcterms:created>
  <dcterms:modified xsi:type="dcterms:W3CDTF">2019-09-17T16:07:56Z</dcterms:modified>
</cp:coreProperties>
</file>